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90"/>
  </p:notesMasterIdLst>
  <p:sldIdLst>
    <p:sldId id="256" r:id="rId2"/>
    <p:sldId id="2812" r:id="rId3"/>
    <p:sldId id="2798" r:id="rId4"/>
    <p:sldId id="2699" r:id="rId5"/>
    <p:sldId id="2646" r:id="rId6"/>
    <p:sldId id="2715" r:id="rId7"/>
    <p:sldId id="2701" r:id="rId8"/>
    <p:sldId id="2718" r:id="rId9"/>
    <p:sldId id="2719" r:id="rId10"/>
    <p:sldId id="2721" r:id="rId11"/>
    <p:sldId id="2724" r:id="rId12"/>
    <p:sldId id="2727" r:id="rId13"/>
    <p:sldId id="2728" r:id="rId14"/>
    <p:sldId id="2745" r:id="rId15"/>
    <p:sldId id="2739" r:id="rId16"/>
    <p:sldId id="2802" r:id="rId17"/>
    <p:sldId id="2803" r:id="rId18"/>
    <p:sldId id="2804" r:id="rId19"/>
    <p:sldId id="2805" r:id="rId20"/>
    <p:sldId id="2815" r:id="rId21"/>
    <p:sldId id="2817" r:id="rId22"/>
    <p:sldId id="2816" r:id="rId23"/>
    <p:sldId id="2818" r:id="rId24"/>
    <p:sldId id="2819" r:id="rId25"/>
    <p:sldId id="2456" r:id="rId26"/>
    <p:sldId id="2849" r:id="rId27"/>
    <p:sldId id="2852" r:id="rId28"/>
    <p:sldId id="2850" r:id="rId29"/>
    <p:sldId id="2853" r:id="rId30"/>
    <p:sldId id="2854" r:id="rId31"/>
    <p:sldId id="2855" r:id="rId32"/>
    <p:sldId id="2856" r:id="rId33"/>
    <p:sldId id="2857" r:id="rId34"/>
    <p:sldId id="2813" r:id="rId35"/>
    <p:sldId id="2858" r:id="rId36"/>
    <p:sldId id="2860" r:id="rId37"/>
    <p:sldId id="2861" r:id="rId38"/>
    <p:sldId id="2862" r:id="rId39"/>
    <p:sldId id="2865" r:id="rId40"/>
    <p:sldId id="2814" r:id="rId41"/>
    <p:sldId id="2806" r:id="rId42"/>
    <p:sldId id="2807" r:id="rId43"/>
    <p:sldId id="2808" r:id="rId44"/>
    <p:sldId id="2810" r:id="rId45"/>
    <p:sldId id="2822" r:id="rId46"/>
    <p:sldId id="2801" r:id="rId47"/>
    <p:sldId id="2839" r:id="rId48"/>
    <p:sldId id="2840" r:id="rId49"/>
    <p:sldId id="2841" r:id="rId50"/>
    <p:sldId id="2842" r:id="rId51"/>
    <p:sldId id="2843" r:id="rId52"/>
    <p:sldId id="2844" r:id="rId53"/>
    <p:sldId id="2845" r:id="rId54"/>
    <p:sldId id="2846" r:id="rId55"/>
    <p:sldId id="2847" r:id="rId56"/>
    <p:sldId id="2829" r:id="rId57"/>
    <p:sldId id="2828" r:id="rId58"/>
    <p:sldId id="2830" r:id="rId59"/>
    <p:sldId id="2652" r:id="rId60"/>
    <p:sldId id="2191" r:id="rId61"/>
    <p:sldId id="2047" r:id="rId62"/>
    <p:sldId id="2657" r:id="rId63"/>
    <p:sldId id="2691" r:id="rId64"/>
    <p:sldId id="2661" r:id="rId65"/>
    <p:sldId id="2658" r:id="rId66"/>
    <p:sldId id="2663" r:id="rId67"/>
    <p:sldId id="2665" r:id="rId68"/>
    <p:sldId id="2668" r:id="rId69"/>
    <p:sldId id="2868" r:id="rId70"/>
    <p:sldId id="2833" r:id="rId71"/>
    <p:sldId id="2869" r:id="rId72"/>
    <p:sldId id="2871" r:id="rId73"/>
    <p:sldId id="2872" r:id="rId74"/>
    <p:sldId id="2873" r:id="rId75"/>
    <p:sldId id="2874" r:id="rId76"/>
    <p:sldId id="2875" r:id="rId77"/>
    <p:sldId id="1695" r:id="rId78"/>
    <p:sldId id="2836" r:id="rId79"/>
    <p:sldId id="2831" r:id="rId80"/>
    <p:sldId id="2837" r:id="rId81"/>
    <p:sldId id="2834" r:id="rId82"/>
    <p:sldId id="2848" r:id="rId83"/>
    <p:sldId id="2685" r:id="rId84"/>
    <p:sldId id="2689" r:id="rId85"/>
    <p:sldId id="674" r:id="rId86"/>
    <p:sldId id="765" r:id="rId87"/>
    <p:sldId id="1688" r:id="rId88"/>
    <p:sldId id="2820" r:id="rId8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FFD966"/>
    <a:srgbClr val="FFF2CC"/>
    <a:srgbClr val="339933"/>
    <a:srgbClr val="43DD52"/>
    <a:srgbClr val="050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0" autoAdjust="0"/>
    <p:restoredTop sz="82919" autoAdjust="0"/>
  </p:normalViewPr>
  <p:slideViewPr>
    <p:cSldViewPr snapToGrid="0">
      <p:cViewPr varScale="1">
        <p:scale>
          <a:sx n="96" d="100"/>
          <a:sy n="96" d="100"/>
        </p:scale>
        <p:origin x="1149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-263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fld id="{A15229EC-3D2C-4291-B15E-A8F0B0F819A6}" type="datetimeFigureOut">
              <a:rPr lang="ko-KR" altLang="en-US" smtClean="0"/>
              <a:pPr/>
              <a:t>2025-02-26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fld id="{C2885007-F1FF-4723-94AE-785C3E54DC8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8200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3422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4098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2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619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What are the drawbacks or challenges of using a Seq2seq model?</a:t>
            </a:r>
          </a:p>
          <a:p>
            <a:endParaRPr lang="en-US" altLang="ko-KR"/>
          </a:p>
          <a:p>
            <a:r>
              <a:rPr lang="en-US" altLang="ko-KR"/>
              <a:t>A single Context vector cannot fully capture all information.</a:t>
            </a:r>
          </a:p>
          <a:p>
            <a:pPr lvl="0"/>
            <a:r>
              <a:rPr lang="en-US" altLang="ko-KR"/>
              <a:t>Compressing information into a single Context vector causes information loss.</a:t>
            </a:r>
            <a:endParaRPr lang="en-US" altLang="ko-KR" b="1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D9E01-D78D-4A8A-8DC7-C97840D7B859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38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57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1"/>
          <p:cNvSpPr txBox="1">
            <a:spLocks noGrp="1"/>
          </p:cNvSpPr>
          <p:nvPr>
            <p:ph type="title"/>
          </p:nvPr>
        </p:nvSpPr>
        <p:spPr>
          <a:xfrm>
            <a:off x="1393372" y="2222521"/>
            <a:ext cx="9065079" cy="182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3200"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84AF34-8C49-44BE-BC21-1B63DF900532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6E8C2AB-AC76-4DA3-A363-AE428092EC03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DCD469-4588-456E-81DB-2776E0E6B70D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9FF05A9-920C-4937-B28E-BF2F82CAD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25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A0D58-5765-4440-B19D-7BE1243AA52B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D4A219-E332-44F9-B66D-D498608EBD2B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F85B90-E116-466E-96BA-0AA2ABD9A537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17B7064-3B66-4315-91E4-5CDAA5110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128EEC53-C4C4-48E3-B119-413D6C8F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5" y="0"/>
            <a:ext cx="10090204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FFC728-6F2D-4893-B5E9-1E38DE926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353" y="881948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97721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>
            <a:extLst>
              <a:ext uri="{FF2B5EF4-FFF2-40B4-BE49-F238E27FC236}">
                <a16:creationId xmlns:a16="http://schemas.microsoft.com/office/drawing/2014/main" id="{F3FB7D25-C691-4DFF-8CA9-EE17111D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3327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3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CC52FF-FADD-4DA8-B61C-C853EA8789E7}"/>
              </a:ext>
            </a:extLst>
          </p:cNvPr>
          <p:cNvSpPr/>
          <p:nvPr userDrawn="1"/>
        </p:nvSpPr>
        <p:spPr>
          <a:xfrm>
            <a:off x="0" y="0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95318F-66C1-4CB0-BE75-1634CC849565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9765BB-16AE-4D07-8558-8BBBB7ED3496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06DBE34-4665-483D-B77D-6DE65D85A8E0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래픽 10">
            <a:extLst>
              <a:ext uri="{FF2B5EF4-FFF2-40B4-BE49-F238E27FC236}">
                <a16:creationId xmlns:a16="http://schemas.microsoft.com/office/drawing/2014/main" id="{D72A1650-633A-404D-A1E5-19BD7D71F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9AFE2BD-B819-4989-A1CC-DE049995A6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64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A0D58-5765-4440-B19D-7BE1243AA52B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D4A219-E332-44F9-B66D-D498608EBD2B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F85B90-E116-466E-96BA-0AA2ABD9A537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17B7064-3B66-4315-91E4-5CDAA5110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8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8425F3-86A7-4CAA-B7E4-B80B26E02DC8}"/>
              </a:ext>
            </a:extLst>
          </p:cNvPr>
          <p:cNvSpPr/>
          <p:nvPr userDrawn="1"/>
        </p:nvSpPr>
        <p:spPr>
          <a:xfrm>
            <a:off x="0" y="-1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353" y="881948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C951EA-CFC1-46B5-BD63-13A84B62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086C469-508A-447A-9417-1B1EF856EA4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A617E-6755-4A57-B94C-A5C557BFE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09D9432-465E-4B0D-8D76-78F22AE5AA81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D2474A3-6FE1-4F1E-BF25-14022BD46F14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C4DB05E-3E6B-4569-ADED-516CA7F5C02A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CD32DAE3-26B8-4D10-B482-23D6846CD4E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2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1" r:id="rId3"/>
    <p:sldLayoutId id="2147483693" r:id="rId4"/>
    <p:sldLayoutId id="2147483695" r:id="rId5"/>
    <p:sldLayoutId id="2147483696" r:id="rId6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12롯데마트드림Bold" panose="02020603020101020101" pitchFamily="18" charset="-127"/>
          <a:ea typeface="12롯데마트드림Bold" panose="02020603020101020101" pitchFamily="18" charset="-127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SzPct val="70000"/>
        <a:buFont typeface="Wingdings" panose="05000000000000000000" pitchFamily="2" charset="2"/>
        <a:buChar char="v"/>
        <a:defRPr sz="2000" kern="1200">
          <a:solidFill>
            <a:srgbClr val="0070C0"/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600" kern="1200">
          <a:solidFill>
            <a:schemeClr val="tx1">
              <a:lumMod val="95000"/>
              <a:lumOff val="5000"/>
            </a:schemeClr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2pPr>
      <a:lvl3pPr marL="12001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C00000"/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://www.manythings.org/ank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gi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altLang="ko-KR" dirty="0"/>
              <a:t>Day3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 err="1"/>
              <a:t>딥러닝을</a:t>
            </a:r>
            <a:r>
              <a:rPr lang="ko-KR" altLang="en-US" dirty="0"/>
              <a:t> 이용한 자연어 처리 입문 </a:t>
            </a:r>
            <a:endParaRPr sz="2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3281CB-50FD-413F-A8F2-CC0AA83070E6}"/>
              </a:ext>
            </a:extLst>
          </p:cNvPr>
          <p:cNvSpPr/>
          <p:nvPr/>
        </p:nvSpPr>
        <p:spPr>
          <a:xfrm>
            <a:off x="5277808" y="4369536"/>
            <a:ext cx="2317879" cy="110799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한국과학기술정보연구원 </a:t>
            </a:r>
            <a:endParaRPr kumimoji="1" lang="en-US" altLang="ko-KR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 홍 석 </a:t>
            </a:r>
            <a:endParaRPr kumimoji="1" lang="en-US" altLang="ko-KR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(hsyi@kisti.re.kr)</a:t>
            </a:r>
            <a:endParaRPr kumimoji="1" lang="ko-KR" altLang="en-US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66906D-F96B-4EA3-8CCC-18C4F6D6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8C2B0A-8C88-43FF-A255-3CB0A7C6505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altLang="ko-KR" dirty="0"/>
              <a:t>Parameters: Kernel size, Stride, Padding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E42B44-CC8E-40BE-8AC8-D79723530318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/>
              <a:t>Kernel size: How far to look</a:t>
            </a:r>
          </a:p>
          <a:p>
            <a:pPr lvl="1"/>
            <a:r>
              <a:rPr lang="ko-KR" altLang="en-US" dirty="0"/>
              <a:t>커널 크기는 </a:t>
            </a:r>
            <a:r>
              <a:rPr lang="ko-KR" altLang="en-US" dirty="0" err="1"/>
              <a:t>컨볼루션이</a:t>
            </a:r>
            <a:r>
              <a:rPr lang="ko-KR" altLang="en-US" dirty="0"/>
              <a:t> 각 단계에서 보는 입력 요소</a:t>
            </a:r>
            <a:r>
              <a:rPr lang="en-US" altLang="ko-KR" dirty="0"/>
              <a:t>(</a:t>
            </a:r>
            <a:r>
              <a:rPr lang="ko-KR" altLang="en-US" dirty="0"/>
              <a:t>토큰</a:t>
            </a:r>
            <a:r>
              <a:rPr lang="en-US" altLang="ko-KR" dirty="0"/>
              <a:t>)</a:t>
            </a:r>
            <a:r>
              <a:rPr lang="ko-KR" altLang="en-US" dirty="0"/>
              <a:t>의 수입니다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Stride: How much move a filter at each step</a:t>
            </a:r>
          </a:p>
          <a:p>
            <a:pPr lvl="1"/>
            <a:r>
              <a:rPr lang="en-US" altLang="ko-KR" dirty="0"/>
              <a:t>Stride</a:t>
            </a:r>
            <a:r>
              <a:rPr lang="ko-KR" altLang="en-US" dirty="0"/>
              <a:t>는 각 단계에서 필터를 이동하는 정도를 알려줍니다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Padding: Add zero vectors to both sides</a:t>
            </a:r>
          </a:p>
          <a:p>
            <a:pPr lvl="1"/>
            <a:r>
              <a:rPr lang="ko-KR" altLang="en-US" dirty="0"/>
              <a:t>패딩은 입력의 양쪽에 </a:t>
            </a:r>
            <a:r>
              <a:rPr lang="en-US" altLang="ko-KR" dirty="0"/>
              <a:t>0 </a:t>
            </a:r>
            <a:r>
              <a:rPr lang="ko-KR" altLang="en-US" dirty="0"/>
              <a:t>벡터를 추가합니다</a:t>
            </a:r>
            <a:r>
              <a:rPr lang="en-US" altLang="ko-KR" dirty="0"/>
              <a:t>. </a:t>
            </a:r>
          </a:p>
          <a:p>
            <a:pPr lvl="1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F78DCD-D7A3-4526-952C-7536E2EFB783}"/>
              </a:ext>
            </a:extLst>
          </p:cNvPr>
          <p:cNvGrpSpPr/>
          <p:nvPr/>
        </p:nvGrpSpPr>
        <p:grpSpPr>
          <a:xfrm>
            <a:off x="825861" y="3255848"/>
            <a:ext cx="2711167" cy="2576541"/>
            <a:chOff x="323353" y="2156097"/>
            <a:chExt cx="2912077" cy="2719247"/>
          </a:xfrm>
        </p:grpSpPr>
        <p:pic>
          <p:nvPicPr>
            <p:cNvPr id="5122" name="Picture 2" descr="https://wikidocs.net/images/page/178193/Fig_02_04.png">
              <a:extLst>
                <a:ext uri="{FF2B5EF4-FFF2-40B4-BE49-F238E27FC236}">
                  <a16:creationId xmlns:a16="http://schemas.microsoft.com/office/drawing/2014/main" id="{EA00A89D-70A1-4F3B-9F1A-DC1A5A7EF1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586"/>
            <a:stretch/>
          </p:blipFill>
          <p:spPr bwMode="auto">
            <a:xfrm>
              <a:off x="662178" y="2156097"/>
              <a:ext cx="2573252" cy="1136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wikidocs.net/images/page/178193/Fig_02_04.png">
              <a:extLst>
                <a:ext uri="{FF2B5EF4-FFF2-40B4-BE49-F238E27FC236}">
                  <a16:creationId xmlns:a16="http://schemas.microsoft.com/office/drawing/2014/main" id="{22B79190-BC2F-4D95-865D-53436F1B9F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8" r="33676"/>
            <a:stretch/>
          </p:blipFill>
          <p:spPr bwMode="auto">
            <a:xfrm>
              <a:off x="323353" y="3663622"/>
              <a:ext cx="2912077" cy="1211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5FC745-5C46-41E9-91D0-80C8920967C4}"/>
              </a:ext>
            </a:extLst>
          </p:cNvPr>
          <p:cNvGrpSpPr/>
          <p:nvPr/>
        </p:nvGrpSpPr>
        <p:grpSpPr>
          <a:xfrm>
            <a:off x="4288041" y="3250829"/>
            <a:ext cx="2880042" cy="2392921"/>
            <a:chOff x="1786694" y="2708116"/>
            <a:chExt cx="2880042" cy="2392921"/>
          </a:xfrm>
        </p:grpSpPr>
        <p:pic>
          <p:nvPicPr>
            <p:cNvPr id="11" name="Picture 2" descr="https://wikidocs.net/images/page/178193/Fig_02_05.png">
              <a:extLst>
                <a:ext uri="{FF2B5EF4-FFF2-40B4-BE49-F238E27FC236}">
                  <a16:creationId xmlns:a16="http://schemas.microsoft.com/office/drawing/2014/main" id="{B8443262-949C-4A1D-BE1D-84D5A03DAF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249"/>
            <a:stretch/>
          </p:blipFill>
          <p:spPr bwMode="auto">
            <a:xfrm>
              <a:off x="1827882" y="2708116"/>
              <a:ext cx="2711167" cy="1100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s://wikidocs.net/images/page/178193/Fig_02_05.png">
              <a:extLst>
                <a:ext uri="{FF2B5EF4-FFF2-40B4-BE49-F238E27FC236}">
                  <a16:creationId xmlns:a16="http://schemas.microsoft.com/office/drawing/2014/main" id="{021964B2-A823-4C39-A813-2AB50D0BBB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95"/>
            <a:stretch/>
          </p:blipFill>
          <p:spPr bwMode="auto">
            <a:xfrm>
              <a:off x="1786694" y="4034050"/>
              <a:ext cx="2880042" cy="106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AD6829-E94F-4942-9098-010113035508}"/>
              </a:ext>
            </a:extLst>
          </p:cNvPr>
          <p:cNvGrpSpPr/>
          <p:nvPr/>
        </p:nvGrpSpPr>
        <p:grpSpPr>
          <a:xfrm>
            <a:off x="7832597" y="3101849"/>
            <a:ext cx="3045561" cy="2730540"/>
            <a:chOff x="5176006" y="2128710"/>
            <a:chExt cx="3976959" cy="3550976"/>
          </a:xfrm>
        </p:grpSpPr>
        <p:pic>
          <p:nvPicPr>
            <p:cNvPr id="14" name="Picture 2" descr="https://wikidocs.net/images/page/178193/Fig_02_06.png">
              <a:extLst>
                <a:ext uri="{FF2B5EF4-FFF2-40B4-BE49-F238E27FC236}">
                  <a16:creationId xmlns:a16="http://schemas.microsoft.com/office/drawing/2014/main" id="{2D4349C1-5203-4F04-8368-D151F77A9A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19" r="40662" b="754"/>
            <a:stretch/>
          </p:blipFill>
          <p:spPr bwMode="auto">
            <a:xfrm>
              <a:off x="5176006" y="2128710"/>
              <a:ext cx="3976959" cy="1701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s://wikidocs.net/images/page/178193/Fig_02_06.png">
              <a:extLst>
                <a:ext uri="{FF2B5EF4-FFF2-40B4-BE49-F238E27FC236}">
                  <a16:creationId xmlns:a16="http://schemas.microsoft.com/office/drawing/2014/main" id="{B236D46E-74BD-4CCA-8D84-3ABBB1DAE0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540" b="754"/>
            <a:stretch/>
          </p:blipFill>
          <p:spPr bwMode="auto">
            <a:xfrm>
              <a:off x="5328913" y="3978105"/>
              <a:ext cx="3226082" cy="1701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7099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66906D-F96B-4EA3-8CCC-18C4F6D6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8C2B0A-8C88-43FF-A255-3CB0A7C6505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altLang="ko-KR"/>
              <a:t>Parameters: </a:t>
            </a:r>
            <a:r>
              <a:rPr lang="ko-KR" altLang="en-US"/>
              <a:t>필터 개수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E42B44-CC8E-40BE-8AC8-D79723530318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직관적으로</a:t>
            </a:r>
            <a:r>
              <a:rPr lang="en-US" altLang="ko-KR" dirty="0"/>
              <a:t>, </a:t>
            </a:r>
            <a:r>
              <a:rPr lang="ko-KR" altLang="en-US" dirty="0" err="1"/>
              <a:t>컨볼루션의</a:t>
            </a:r>
            <a:r>
              <a:rPr lang="ko-KR" altLang="en-US" dirty="0"/>
              <a:t> 각 필터는 특징을 추출합니다</a:t>
            </a:r>
            <a:endParaRPr lang="en-US" altLang="ko-KR" dirty="0"/>
          </a:p>
          <a:p>
            <a:pPr lvl="1"/>
            <a:r>
              <a:rPr lang="ko-KR" altLang="en-US" dirty="0"/>
              <a:t>하나의 필터는 단일 특징</a:t>
            </a:r>
            <a:r>
              <a:rPr lang="en-US" altLang="ko-KR" dirty="0"/>
              <a:t>(feature)</a:t>
            </a:r>
            <a:r>
              <a:rPr lang="ko-KR" altLang="en-US" dirty="0"/>
              <a:t>을 추출</a:t>
            </a:r>
            <a:endParaRPr lang="en-US" altLang="ko-KR" dirty="0"/>
          </a:p>
          <a:p>
            <a:r>
              <a:rPr lang="ko-KR" altLang="en-US" dirty="0" err="1"/>
              <a:t>풀링</a:t>
            </a:r>
            <a:r>
              <a:rPr lang="ko-KR" altLang="en-US" dirty="0"/>
              <a:t> 레이어는 입력 차원을 줄이는 데  사용된다</a:t>
            </a:r>
            <a:endParaRPr lang="en-US" altLang="ko-KR" dirty="0"/>
          </a:p>
          <a:p>
            <a:pPr lvl="1"/>
            <a:r>
              <a:rPr lang="ko-KR" altLang="en-US" dirty="0"/>
              <a:t>가장 널리 사용되는 것은 최대 </a:t>
            </a:r>
            <a:r>
              <a:rPr lang="ko-KR" altLang="en-US" dirty="0" err="1"/>
              <a:t>풀링</a:t>
            </a:r>
            <a:r>
              <a:rPr lang="en-US" altLang="ko-KR" dirty="0"/>
              <a:t>(max-pooling)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</p:txBody>
      </p:sp>
      <p:pic>
        <p:nvPicPr>
          <p:cNvPr id="8196" name="Picture 4" descr="https://wikidocs.net/images/page/178193/Fig_02_10.png">
            <a:extLst>
              <a:ext uri="{FF2B5EF4-FFF2-40B4-BE49-F238E27FC236}">
                <a16:creationId xmlns:a16="http://schemas.microsoft.com/office/drawing/2014/main" id="{B19ADAF3-210C-4917-A31B-56E1E64F1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9" t="-1419" b="44157"/>
          <a:stretch/>
        </p:blipFill>
        <p:spPr bwMode="auto">
          <a:xfrm>
            <a:off x="1046207" y="2879510"/>
            <a:ext cx="3799859" cy="300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457D6D-F55A-45C9-94B8-15AEB79FE749}"/>
              </a:ext>
            </a:extLst>
          </p:cNvPr>
          <p:cNvSpPr/>
          <p:nvPr/>
        </p:nvSpPr>
        <p:spPr>
          <a:xfrm>
            <a:off x="859172" y="2587123"/>
            <a:ext cx="349040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</a:t>
            </a:r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 필터에서 여러 특징을 추출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452840-77D5-4BA1-903D-BD77272F2064}"/>
              </a:ext>
            </a:extLst>
          </p:cNvPr>
          <p:cNvGrpSpPr/>
          <p:nvPr/>
        </p:nvGrpSpPr>
        <p:grpSpPr>
          <a:xfrm>
            <a:off x="6874855" y="1165798"/>
            <a:ext cx="4332646" cy="1604330"/>
            <a:chOff x="6475320" y="3094254"/>
            <a:chExt cx="4332646" cy="1604330"/>
          </a:xfrm>
        </p:grpSpPr>
        <p:pic>
          <p:nvPicPr>
            <p:cNvPr id="9" name="Picture 2" descr="https://wikidocs.net/images/page/178193/Fig_03_01.png">
              <a:extLst>
                <a:ext uri="{FF2B5EF4-FFF2-40B4-BE49-F238E27FC236}">
                  <a16:creationId xmlns:a16="http://schemas.microsoft.com/office/drawing/2014/main" id="{6835E1D3-5CC7-478D-99CC-242280063B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90556" b="-7206"/>
            <a:stretch/>
          </p:blipFill>
          <p:spPr bwMode="auto">
            <a:xfrm>
              <a:off x="6475320" y="3094254"/>
              <a:ext cx="923699" cy="1604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s://wikidocs.net/images/page/178193/Fig_03_01.png">
              <a:extLst>
                <a:ext uri="{FF2B5EF4-FFF2-40B4-BE49-F238E27FC236}">
                  <a16:creationId xmlns:a16="http://schemas.microsoft.com/office/drawing/2014/main" id="{7D0DFF75-C088-40DF-A92B-111628A752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97"/>
            <a:stretch/>
          </p:blipFill>
          <p:spPr bwMode="auto">
            <a:xfrm>
              <a:off x="7580362" y="3165584"/>
              <a:ext cx="3227604" cy="1414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4" descr="https://wikidocs.net/images/page/178193/Fig_03_04.png">
            <a:extLst>
              <a:ext uri="{FF2B5EF4-FFF2-40B4-BE49-F238E27FC236}">
                <a16:creationId xmlns:a16="http://schemas.microsoft.com/office/drawing/2014/main" id="{C914042E-B7C6-467B-A38A-CC9A94400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5" t="11989" r="-88"/>
          <a:stretch/>
        </p:blipFill>
        <p:spPr bwMode="auto">
          <a:xfrm>
            <a:off x="6771182" y="2788248"/>
            <a:ext cx="4436319" cy="316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C468331-8BB6-4CF6-8AE9-52BF782A1C0A}"/>
              </a:ext>
            </a:extLst>
          </p:cNvPr>
          <p:cNvSpPr/>
          <p:nvPr/>
        </p:nvSpPr>
        <p:spPr>
          <a:xfrm>
            <a:off x="5522894" y="4658307"/>
            <a:ext cx="291057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전체 입력에 대해 수행된 것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sz="1600" dirty="0">
              <a:solidFill>
                <a:srgbClr val="C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52EEA9-79BD-43DE-A73F-4B911916A4FA}"/>
              </a:ext>
            </a:extLst>
          </p:cNvPr>
          <p:cNvSpPr/>
          <p:nvPr/>
        </p:nvSpPr>
        <p:spPr>
          <a:xfrm>
            <a:off x="8130169" y="762259"/>
            <a:ext cx="152869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ko-KR" altLang="en-US" sz="1600" dirty="0" err="1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맥스풀링</a:t>
            </a:r>
            <a:endParaRPr lang="ko-KR" altLang="en-US" sz="1600" dirty="0">
              <a:solidFill>
                <a:srgbClr val="C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665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ED430E-D151-4269-A13C-4C4E30165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9BB3559-ACB1-4D93-BE46-5091486493E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Residual Connections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5CA4E3-BF93-4D05-8379-5BC7B2F28463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잔차연결</a:t>
            </a:r>
            <a:r>
              <a:rPr lang="en-US" altLang="ko-KR"/>
              <a:t>(Residual conntions)</a:t>
            </a:r>
            <a:r>
              <a:rPr lang="ko-KR" altLang="en-US"/>
              <a:t>은 더 긴 컨텍스트를 처리하려면 많은 레이어가 필요합니다</a:t>
            </a:r>
            <a:r>
              <a:rPr lang="en-US" altLang="ko-KR"/>
              <a:t>.</a:t>
            </a:r>
          </a:p>
        </p:txBody>
      </p:sp>
      <p:pic>
        <p:nvPicPr>
          <p:cNvPr id="6" name="Picture 2" descr="https://wikidocs.net/images/page/178193/Fig_04_01.png">
            <a:extLst>
              <a:ext uri="{FF2B5EF4-FFF2-40B4-BE49-F238E27FC236}">
                <a16:creationId xmlns:a16="http://schemas.microsoft.com/office/drawing/2014/main" id="{5E2D188D-DE4A-47C8-A701-1E80DAC8C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67"/>
          <a:stretch/>
        </p:blipFill>
        <p:spPr bwMode="auto">
          <a:xfrm>
            <a:off x="4184568" y="1798844"/>
            <a:ext cx="4137348" cy="280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467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3CC7E5-DA03-4E05-8707-6C794837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5B4EF3C-C4A3-4104-85B7-1BED48F0C41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CNN </a:t>
            </a:r>
            <a:r>
              <a:rPr lang="ko-KR" altLang="en-US"/>
              <a:t>모델을 이용한 텍스트 분류 전략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58206-3BF2-429C-ADD6-3C58E70C913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/>
              <a:t>다양한 길이의 입력에 대해 고정 크기 벡터를 생성할 수 있는 모델이 필요하다</a:t>
            </a:r>
            <a:r>
              <a:rPr lang="en-US" altLang="ko-KR" b="1"/>
              <a:t>. </a:t>
            </a:r>
          </a:p>
          <a:p>
            <a:pPr lvl="1"/>
            <a:r>
              <a:rPr lang="ko-KR" altLang="en-US"/>
              <a:t>따라서 텍스트를 단일 벡터로 나타내는 컨볼루션 모델을 구성을 위해 </a:t>
            </a:r>
            <a:r>
              <a:rPr lang="en-US" altLang="ko-KR"/>
              <a:t>global-over-time pooling </a:t>
            </a:r>
            <a:r>
              <a:rPr lang="ko-KR" altLang="en-US"/>
              <a:t>사용이 핵심이다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12292" name="Picture 4" descr="https://wikidocs.net/images/page/178157/Fig_01_01.png">
            <a:extLst>
              <a:ext uri="{FF2B5EF4-FFF2-40B4-BE49-F238E27FC236}">
                <a16:creationId xmlns:a16="http://schemas.microsoft.com/office/drawing/2014/main" id="{98F90EC5-281A-468E-AB56-0BF060BEB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40" y="2288176"/>
            <a:ext cx="4942660" cy="26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wikidocs.net/images/page/178157/Fig_01_02.png">
            <a:extLst>
              <a:ext uri="{FF2B5EF4-FFF2-40B4-BE49-F238E27FC236}">
                <a16:creationId xmlns:a16="http://schemas.microsoft.com/office/drawing/2014/main" id="{6AA8FF0D-3896-44EE-A8B2-4284FCFCA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440" y="2288177"/>
            <a:ext cx="4961510" cy="26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96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D96230-7A2A-4C79-B608-99B88381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78602DB-4EF7-4F0E-8628-E3409598CE1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분류 모델의 분류기</a:t>
            </a:r>
            <a:r>
              <a:rPr lang="en-US" altLang="ko-KR"/>
              <a:t>(classifier)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1AEF16-2B00-4633-AD7F-3487E9982C2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다양한 길이의 입력에 대해 고정 크기 벡터를 생성할 수 있는 모델이 필요하다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따라서 텍스트를 단일 벡터로 나타내는 </a:t>
            </a:r>
            <a:r>
              <a:rPr lang="ko-KR" altLang="en-US" dirty="0" err="1"/>
              <a:t>컨볼루션</a:t>
            </a:r>
            <a:r>
              <a:rPr lang="ko-KR" altLang="en-US" dirty="0"/>
              <a:t> 모델을 구성을 위해 </a:t>
            </a:r>
            <a:r>
              <a:rPr lang="en-US" altLang="ko-KR" dirty="0"/>
              <a:t>global-over-time pooling </a:t>
            </a:r>
            <a:r>
              <a:rPr lang="ko-KR" altLang="en-US" dirty="0"/>
              <a:t>사용이 핵심이다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분류기는 텍스트의 특징 표현이 주어지면 클래스 확률을 할당한다</a:t>
            </a:r>
            <a:r>
              <a:rPr lang="en-US" altLang="ko-KR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F84A60-466B-4A75-AC10-D486FD4A57D7}"/>
              </a:ext>
            </a:extLst>
          </p:cNvPr>
          <p:cNvGrpSpPr/>
          <p:nvPr/>
        </p:nvGrpSpPr>
        <p:grpSpPr>
          <a:xfrm>
            <a:off x="1421027" y="2128526"/>
            <a:ext cx="6952151" cy="3847526"/>
            <a:chOff x="1421027" y="2128526"/>
            <a:chExt cx="6952151" cy="3847526"/>
          </a:xfrm>
        </p:grpSpPr>
        <p:pic>
          <p:nvPicPr>
            <p:cNvPr id="6" name="Picture 2" descr="https://wikidocs.net/images/page/178193/Fig_05_01.png">
              <a:extLst>
                <a:ext uri="{FF2B5EF4-FFF2-40B4-BE49-F238E27FC236}">
                  <a16:creationId xmlns:a16="http://schemas.microsoft.com/office/drawing/2014/main" id="{7CC04B59-B0F3-4110-B334-188702D41E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69"/>
            <a:stretch/>
          </p:blipFill>
          <p:spPr bwMode="auto">
            <a:xfrm>
              <a:off x="3093309" y="2128526"/>
              <a:ext cx="5279869" cy="384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9290DC-6F95-40C9-8BEF-41833DF8AEC1}"/>
                </a:ext>
              </a:extLst>
            </p:cNvPr>
            <p:cNvSpPr txBox="1"/>
            <p:nvPr/>
          </p:nvSpPr>
          <p:spPr>
            <a:xfrm>
              <a:off x="1421027" y="5210433"/>
              <a:ext cx="1563248" cy="523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및 패딩으로</a:t>
              </a:r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고정크기 벡터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0153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58206-3BF2-429C-ADD6-3C58E70C913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6113" y="844550"/>
            <a:ext cx="11545887" cy="53022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여러 </a:t>
            </a:r>
            <a:r>
              <a:rPr lang="en-US" altLang="ko-KR" dirty="0" err="1"/>
              <a:t>convolution+pooling</a:t>
            </a:r>
            <a:r>
              <a:rPr lang="en-US" altLang="ko-KR" dirty="0"/>
              <a:t> </a:t>
            </a:r>
            <a:r>
              <a:rPr lang="ko-KR" altLang="en-US" dirty="0"/>
              <a:t>블록을 서로 </a:t>
            </a:r>
            <a:r>
              <a:rPr lang="ko-KR" altLang="en-US" dirty="0" err="1"/>
              <a:t>쌓을수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  <a:r>
              <a:rPr lang="ko-KR" altLang="en-US" dirty="0"/>
              <a:t> </a:t>
            </a:r>
            <a:endParaRPr lang="en-US" altLang="ko-KR" dirty="0"/>
          </a:p>
          <a:p>
            <a:pPr lvl="1"/>
            <a:r>
              <a:rPr lang="ko-KR" altLang="en-US" dirty="0"/>
              <a:t>커널 크기가 다른 여러 </a:t>
            </a:r>
            <a:r>
              <a:rPr lang="ko-KR" altLang="en-US" dirty="0" err="1"/>
              <a:t>컨볼루션을</a:t>
            </a:r>
            <a:r>
              <a:rPr lang="ko-KR" altLang="en-US" dirty="0"/>
              <a:t> 사용은 글로벌 </a:t>
            </a:r>
            <a:r>
              <a:rPr lang="ko-KR" altLang="en-US" dirty="0" err="1"/>
              <a:t>풀링</a:t>
            </a:r>
            <a:r>
              <a:rPr lang="en-US" altLang="ko-KR" dirty="0"/>
              <a:t>(global pooling)</a:t>
            </a:r>
            <a:r>
              <a:rPr lang="ko-KR" altLang="en-US" dirty="0"/>
              <a:t>을 추가한다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마지막 단계에서는 단일 고정 크기 벡터를 가져와야 합니다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이를 위해서는 글로벌 </a:t>
            </a:r>
            <a:r>
              <a:rPr lang="ko-KR" altLang="en-US" dirty="0" err="1"/>
              <a:t>풀링</a:t>
            </a:r>
            <a:r>
              <a:rPr lang="en-US" altLang="ko-KR" dirty="0"/>
              <a:t>(global pooling)</a:t>
            </a:r>
            <a:r>
              <a:rPr lang="ko-KR" altLang="en-US" dirty="0"/>
              <a:t>이 필요합니다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5B4EF3C-C4A3-4104-85B7-1BED48F0C4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CNN </a:t>
            </a:r>
            <a:r>
              <a:rPr lang="ko-KR" altLang="en-US"/>
              <a:t>모델을 이용한 텍스트 분류 전략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3CC7E5-DA03-4E05-8707-6C794837E1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13314" name="Picture 2" descr="https://wikidocs.net/images/page/178193/Fig_05_02.png">
            <a:extLst>
              <a:ext uri="{FF2B5EF4-FFF2-40B4-BE49-F238E27FC236}">
                <a16:creationId xmlns:a16="http://schemas.microsoft.com/office/drawing/2014/main" id="{6BB06D2A-5095-4046-8749-B0EA0A58F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44" y="2286438"/>
            <a:ext cx="7662961" cy="363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DBAAC-483D-4FE3-913B-7EB773F83909}"/>
              </a:ext>
            </a:extLst>
          </p:cNvPr>
          <p:cNvSpPr txBox="1"/>
          <p:nvPr/>
        </p:nvSpPr>
        <p:spPr>
          <a:xfrm>
            <a:off x="772527" y="3082217"/>
            <a:ext cx="3090911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마지막은 항상 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global pooling</a:t>
            </a:r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</a:t>
            </a:r>
            <a:endParaRPr lang="en-US" altLang="ko-KR" sz="1600" dirty="0">
              <a:solidFill>
                <a:srgbClr val="C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단일 벡터를 만든다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sz="1600" dirty="0">
              <a:solidFill>
                <a:srgbClr val="C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7" name="Picture 2" descr="https://wikidocs.net/images/page/178193/Fig_05_03.png">
            <a:extLst>
              <a:ext uri="{FF2B5EF4-FFF2-40B4-BE49-F238E27FC236}">
                <a16:creationId xmlns:a16="http://schemas.microsoft.com/office/drawing/2014/main" id="{E9687239-FC24-4B07-855B-D86FE0A2F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94" b="70140"/>
          <a:stretch/>
        </p:blipFill>
        <p:spPr bwMode="auto">
          <a:xfrm>
            <a:off x="2119622" y="2286438"/>
            <a:ext cx="2159935" cy="75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410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NSMC </a:t>
            </a:r>
            <a:r>
              <a:rPr lang="ko-KR" altLang="en-US" dirty="0"/>
              <a:t>감성분류 </a:t>
            </a:r>
            <a:r>
              <a:rPr lang="en-US" altLang="ko-KR" dirty="0"/>
              <a:t>: </a:t>
            </a:r>
            <a:r>
              <a:rPr lang="ko-KR" altLang="en-US" dirty="0" err="1"/>
              <a:t>딥러닝</a:t>
            </a:r>
            <a:r>
              <a:rPr lang="ko-KR" altLang="en-US" dirty="0"/>
              <a:t> 모델 성능 비교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64525D-0185-4834-B4FD-D5F7108C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28" y="836268"/>
            <a:ext cx="5515015" cy="2447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EA739B-B385-40BE-9E8F-5AA5BC83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8" y="3383912"/>
            <a:ext cx="3705252" cy="17145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7D2D84-14CC-4BB5-B3F1-9432FAA3D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354" y="3427536"/>
            <a:ext cx="6277021" cy="21526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DAEC68-3BB0-4E74-81EE-35CA08AECA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263"/>
          <a:stretch/>
        </p:blipFill>
        <p:spPr>
          <a:xfrm>
            <a:off x="604572" y="5612729"/>
            <a:ext cx="11219613" cy="45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20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한글 형태소 </a:t>
            </a:r>
            <a:r>
              <a:rPr lang="en-US" altLang="ko-KR" dirty="0" err="1"/>
              <a:t>Okt</a:t>
            </a:r>
            <a:r>
              <a:rPr lang="ko-KR" altLang="en-US" dirty="0"/>
              <a:t>로 </a:t>
            </a:r>
            <a:r>
              <a:rPr lang="ko-KR" altLang="en-US" dirty="0" err="1"/>
              <a:t>전처리</a:t>
            </a:r>
            <a:r>
              <a:rPr lang="ko-KR" altLang="en-US" dirty="0"/>
              <a:t> 및 </a:t>
            </a:r>
            <a:r>
              <a:rPr lang="ko-KR" altLang="en-US" dirty="0" err="1"/>
              <a:t>불용어</a:t>
            </a:r>
            <a:r>
              <a:rPr lang="ko-KR" altLang="en-US" dirty="0"/>
              <a:t> 제거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17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58C2A1C-09FB-42B0-861E-676DA7995BA5}"/>
              </a:ext>
            </a:extLst>
          </p:cNvPr>
          <p:cNvGrpSpPr/>
          <p:nvPr/>
        </p:nvGrpSpPr>
        <p:grpSpPr>
          <a:xfrm>
            <a:off x="403943" y="929991"/>
            <a:ext cx="11730789" cy="5268991"/>
            <a:chOff x="403943" y="929991"/>
            <a:chExt cx="11730789" cy="52689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6600B2-B450-4899-A081-174A232857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08" t="33836"/>
            <a:stretch/>
          </p:blipFill>
          <p:spPr>
            <a:xfrm>
              <a:off x="1161457" y="4322758"/>
              <a:ext cx="2456386" cy="187622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FDF59F6-79E6-4D65-A689-E8946CF6B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943" y="929991"/>
              <a:ext cx="2819421" cy="180976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E6A0089-923A-4CFF-B113-4FB97F486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7637" b="69114"/>
            <a:stretch/>
          </p:blipFill>
          <p:spPr>
            <a:xfrm>
              <a:off x="489101" y="2790035"/>
              <a:ext cx="3836226" cy="15327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1BC7BA5-DE3C-4689-A8A0-3A89BAE0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440" b="17957"/>
            <a:stretch/>
          </p:blipFill>
          <p:spPr>
            <a:xfrm>
              <a:off x="4895732" y="1444092"/>
              <a:ext cx="6526698" cy="198490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B6F2F9A-2A55-46CE-BCF0-F9CF98E07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4908" r="977"/>
            <a:stretch/>
          </p:blipFill>
          <p:spPr>
            <a:xfrm>
              <a:off x="3693095" y="929991"/>
              <a:ext cx="8441637" cy="3651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701A9BB-2D51-4103-8EAA-ED869010E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3721"/>
            <a:stretch/>
          </p:blipFill>
          <p:spPr>
            <a:xfrm>
              <a:off x="4447051" y="3349330"/>
              <a:ext cx="7545786" cy="2849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5076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케라스를</a:t>
            </a:r>
            <a:r>
              <a:rPr lang="ko-KR" altLang="en-US" dirty="0"/>
              <a:t> 이용한 토큰화와 패딩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A18BA50-AF85-44BF-BAB6-A87C58E22093}"/>
              </a:ext>
            </a:extLst>
          </p:cNvPr>
          <p:cNvGrpSpPr/>
          <p:nvPr/>
        </p:nvGrpSpPr>
        <p:grpSpPr>
          <a:xfrm>
            <a:off x="312966" y="790172"/>
            <a:ext cx="10966527" cy="5095912"/>
            <a:chOff x="312966" y="790172"/>
            <a:chExt cx="10966527" cy="509591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859EF16-A569-4380-BDF3-F18B953C5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0400" y="790172"/>
              <a:ext cx="4781585" cy="509591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7D79B0D-C752-4B3B-9986-1D433F8EF509}"/>
                </a:ext>
              </a:extLst>
            </p:cNvPr>
            <p:cNvSpPr/>
            <p:nvPr/>
          </p:nvSpPr>
          <p:spPr>
            <a:xfrm>
              <a:off x="9651645" y="1269436"/>
              <a:ext cx="1627848" cy="46166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[('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아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137),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더빙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12),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('..', 960),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진짜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292),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짜증나다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40),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목소리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9),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흠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11),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('...', 779),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포스터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22),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보고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158),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초딩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15),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영화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1685),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줄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43),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('....', 184),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오버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5),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연기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213),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조차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7),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가볍다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14),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않다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231),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너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26),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무재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5),</a:t>
              </a:r>
              <a:endPara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FA7AC6-F058-4AAD-AAE1-F630493BF40A}"/>
                </a:ext>
              </a:extLst>
            </p:cNvPr>
            <p:cNvSpPr txBox="1"/>
            <p:nvPr/>
          </p:nvSpPr>
          <p:spPr>
            <a:xfrm>
              <a:off x="8855887" y="852418"/>
              <a:ext cx="237962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Okt</a:t>
              </a:r>
              <a:r>
                <a:rPr lang="en-US" altLang="ko-KR" dirty="0"/>
                <a:t>() </a:t>
              </a:r>
              <a:r>
                <a:rPr lang="ko-KR" altLang="en-US" dirty="0"/>
                <a:t>형태소로 토큰화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03C3D98-3AF8-47A4-8C72-99A712F6C08A}"/>
                </a:ext>
              </a:extLst>
            </p:cNvPr>
            <p:cNvSpPr/>
            <p:nvPr/>
          </p:nvSpPr>
          <p:spPr>
            <a:xfrm>
              <a:off x="3790400" y="1896954"/>
              <a:ext cx="3859891" cy="823528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0F8A5A-D7CB-4F02-87FA-68978B45EACA}"/>
                </a:ext>
              </a:extLst>
            </p:cNvPr>
            <p:cNvSpPr txBox="1"/>
            <p:nvPr/>
          </p:nvSpPr>
          <p:spPr>
            <a:xfrm>
              <a:off x="312966" y="1087692"/>
              <a:ext cx="2810760" cy="212365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단어를 정수로 토큰화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!</a:t>
              </a:r>
            </a:p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문장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샘플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 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개수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5,000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-- 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자연어 </a:t>
              </a:r>
              <a:r>
                <a:rPr lang="ko-KR" altLang="en-US" sz="16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전처리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--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단어 개수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6,000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문장을 패딩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50 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각 단어를 </a:t>
              </a:r>
              <a:r>
                <a:rPr lang="ko-KR" altLang="en-US" sz="16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100 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C74552-0D68-4B9D-AEB9-3DBEEB620DD9}"/>
                </a:ext>
              </a:extLst>
            </p:cNvPr>
            <p:cNvSpPr txBox="1"/>
            <p:nvPr/>
          </p:nvSpPr>
          <p:spPr>
            <a:xfrm>
              <a:off x="483352" y="3782164"/>
              <a:ext cx="2640374" cy="13542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그래서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개의 리뷰는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차원 배열로 표시됨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특성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리뷰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): 50x100</a:t>
              </a:r>
            </a:p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라벨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(0/1)   : 1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</a:p>
          </p:txBody>
        </p:sp>
        <p:cxnSp>
          <p:nvCxnSpPr>
            <p:cNvPr id="11" name="연결선: 구부러짐 10">
              <a:extLst>
                <a:ext uri="{FF2B5EF4-FFF2-40B4-BE49-F238E27FC236}">
                  <a16:creationId xmlns:a16="http://schemas.microsoft.com/office/drawing/2014/main" id="{BCF0FB37-25BF-4EFD-96E1-14679E3F74D9}"/>
                </a:ext>
              </a:extLst>
            </p:cNvPr>
            <p:cNvCxnSpPr>
              <a:stCxn id="7" idx="1"/>
              <a:endCxn id="8" idx="3"/>
            </p:cNvCxnSpPr>
            <p:nvPr/>
          </p:nvCxnSpPr>
          <p:spPr>
            <a:xfrm rot="10800000">
              <a:off x="3123726" y="2149522"/>
              <a:ext cx="666674" cy="159197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6025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</a:t>
            </a:r>
            <a:r>
              <a:rPr lang="en-US" altLang="ko-KR" dirty="0"/>
              <a:t>/</a:t>
            </a:r>
            <a:r>
              <a:rPr lang="ko-KR" altLang="en-US" dirty="0"/>
              <a:t>테스트 데이터 나누기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191228-7B96-4E49-A7C9-FA96A2995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77" y="979620"/>
            <a:ext cx="9182167" cy="140018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7553640-77A4-4517-AD9F-2EF0E61D4391}"/>
              </a:ext>
            </a:extLst>
          </p:cNvPr>
          <p:cNvGrpSpPr/>
          <p:nvPr/>
        </p:nvGrpSpPr>
        <p:grpSpPr>
          <a:xfrm>
            <a:off x="1116810" y="2666482"/>
            <a:ext cx="9102386" cy="3211898"/>
            <a:chOff x="1116810" y="2666482"/>
            <a:chExt cx="9102386" cy="3211898"/>
          </a:xfrm>
        </p:grpSpPr>
        <p:pic>
          <p:nvPicPr>
            <p:cNvPr id="1026" name="Picture 2" descr="http://computing.or.kr/wp-content/uploads/2020/07/noname01-3.png">
              <a:extLst>
                <a:ext uri="{FF2B5EF4-FFF2-40B4-BE49-F238E27FC236}">
                  <a16:creationId xmlns:a16="http://schemas.microsoft.com/office/drawing/2014/main" id="{1F19242C-97C3-4F13-B74D-7F7F8AB13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5554" y="3184173"/>
              <a:ext cx="5143500" cy="19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2C8168A-0C0A-47BC-AC97-03E5A71403E5}"/>
                </a:ext>
              </a:extLst>
            </p:cNvPr>
            <p:cNvSpPr/>
            <p:nvPr/>
          </p:nvSpPr>
          <p:spPr>
            <a:xfrm>
              <a:off x="3770084" y="2666482"/>
              <a:ext cx="30716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코랩용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작은 데이터 크기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 5,000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66A975B-28AB-49EC-96A3-B90C4595F230}"/>
                </a:ext>
              </a:extLst>
            </p:cNvPr>
            <p:cNvSpPr/>
            <p:nvPr/>
          </p:nvSpPr>
          <p:spPr>
            <a:xfrm>
              <a:off x="1116810" y="3815052"/>
              <a:ext cx="180722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X_train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 4,000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y_train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4,000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43F4D3-8F64-4FC7-81BD-E09E26A4C94B}"/>
                </a:ext>
              </a:extLst>
            </p:cNvPr>
            <p:cNvSpPr/>
            <p:nvPr/>
          </p:nvSpPr>
          <p:spPr>
            <a:xfrm>
              <a:off x="8466087" y="3769616"/>
              <a:ext cx="175310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X_test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 1,000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y_test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1,000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</a:t>
              </a:r>
            </a:p>
          </p:txBody>
        </p:sp>
        <p:sp>
          <p:nvSpPr>
            <p:cNvPr id="7" name="오른쪽 중괄호 6">
              <a:extLst>
                <a:ext uri="{FF2B5EF4-FFF2-40B4-BE49-F238E27FC236}">
                  <a16:creationId xmlns:a16="http://schemas.microsoft.com/office/drawing/2014/main" id="{A54166C7-8BE7-4FC6-92B5-B570A3EDEE8E}"/>
                </a:ext>
              </a:extLst>
            </p:cNvPr>
            <p:cNvSpPr/>
            <p:nvPr/>
          </p:nvSpPr>
          <p:spPr>
            <a:xfrm rot="5400000">
              <a:off x="4809869" y="3677914"/>
              <a:ext cx="179137" cy="3173109"/>
            </a:xfrm>
            <a:prstGeom prst="rightBrace">
              <a:avLst>
                <a:gd name="adj1" fmla="val 59484"/>
                <a:gd name="adj2" fmla="val 45519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D7B4A0-208B-4C09-B9F7-9DB4296A4044}"/>
                </a:ext>
              </a:extLst>
            </p:cNvPr>
            <p:cNvSpPr/>
            <p:nvPr/>
          </p:nvSpPr>
          <p:spPr>
            <a:xfrm>
              <a:off x="3312883" y="5539826"/>
              <a:ext cx="45692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X_train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 모델 훈련과정에서 다시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8:2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로 나눌 예정임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269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4D50DE-620C-492F-9CDC-89797292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87AC79-B9F5-4CA2-BC71-C9E032CB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19D4B1-7261-42B9-BDC3-783323FDC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처리를 위한 </a:t>
            </a:r>
            <a:r>
              <a:rPr lang="en-US" altLang="ko-KR" dirty="0"/>
              <a:t>CNN </a:t>
            </a:r>
            <a:r>
              <a:rPr lang="ko-KR" altLang="en-US" dirty="0"/>
              <a:t>소개</a:t>
            </a:r>
            <a:endParaRPr lang="en-US" altLang="ko-KR" dirty="0"/>
          </a:p>
          <a:p>
            <a:pPr lvl="1"/>
            <a:r>
              <a:rPr lang="ko-KR" altLang="en-US" dirty="0"/>
              <a:t>네이버 영화 리뷰 감성분석 실습 </a:t>
            </a:r>
            <a:endParaRPr lang="en-US" altLang="ko-KR" dirty="0"/>
          </a:p>
          <a:p>
            <a:r>
              <a:rPr lang="en-US" altLang="ko-KR" dirty="0"/>
              <a:t>RNN</a:t>
            </a:r>
            <a:r>
              <a:rPr lang="ko-KR" altLang="en-US" dirty="0"/>
              <a:t>에 기반한 기계번역 소개</a:t>
            </a:r>
            <a:endParaRPr lang="en-US" altLang="ko-KR" dirty="0"/>
          </a:p>
          <a:p>
            <a:pPr lvl="1"/>
            <a:r>
              <a:rPr lang="ko-KR" altLang="en-US" dirty="0"/>
              <a:t>언어 번역 생성 모델 실습 </a:t>
            </a:r>
            <a:endParaRPr lang="en-US" altLang="ko-KR" dirty="0"/>
          </a:p>
          <a:p>
            <a:r>
              <a:rPr lang="en-US" altLang="ko-KR" dirty="0"/>
              <a:t>RNN</a:t>
            </a:r>
            <a:r>
              <a:rPr lang="ko-KR" altLang="en-US" dirty="0"/>
              <a:t>에 기반한 </a:t>
            </a:r>
            <a:r>
              <a:rPr lang="ko-KR" altLang="en-US" dirty="0" err="1"/>
              <a:t>어텐션</a:t>
            </a:r>
            <a:r>
              <a:rPr lang="ko-KR" altLang="en-US" dirty="0"/>
              <a:t> 모델 소개 </a:t>
            </a:r>
            <a:endParaRPr lang="en-US" altLang="ko-KR" dirty="0"/>
          </a:p>
          <a:p>
            <a:pPr lvl="1"/>
            <a:r>
              <a:rPr lang="ko-KR" altLang="en-US" dirty="0" err="1"/>
              <a:t>어텐션</a:t>
            </a:r>
            <a:r>
              <a:rPr lang="ko-KR" altLang="en-US" dirty="0"/>
              <a:t> 모델에 기반한 트랜스포머 소개 </a:t>
            </a:r>
          </a:p>
        </p:txBody>
      </p:sp>
    </p:spTree>
    <p:extLst>
      <p:ext uri="{BB962C8B-B14F-4D97-AF65-F5344CB8AC3E}">
        <p14:creationId xmlns:p14="http://schemas.microsoft.com/office/powerpoint/2010/main" val="1359324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C339F-EA66-4196-A403-90499AA6A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 베이스라인 모델 만들기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3861263-372C-4FE9-A91E-675970C5F4CD}"/>
              </a:ext>
            </a:extLst>
          </p:cNvPr>
          <p:cNvGrpSpPr/>
          <p:nvPr/>
        </p:nvGrpSpPr>
        <p:grpSpPr>
          <a:xfrm>
            <a:off x="977595" y="1443059"/>
            <a:ext cx="10696284" cy="4310436"/>
            <a:chOff x="977595" y="1443059"/>
            <a:chExt cx="10696284" cy="431043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64485B-1124-4C44-94B7-E158244CA0A7}"/>
                </a:ext>
              </a:extLst>
            </p:cNvPr>
            <p:cNvGrpSpPr/>
            <p:nvPr/>
          </p:nvGrpSpPr>
          <p:grpSpPr>
            <a:xfrm>
              <a:off x="977595" y="1443059"/>
              <a:ext cx="10696284" cy="3857653"/>
              <a:chOff x="977595" y="1443059"/>
              <a:chExt cx="10696284" cy="385765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9308D49-5483-4845-BE66-8977A4E5B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7595" y="1443059"/>
                <a:ext cx="8896415" cy="3857653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CD8109-5629-4611-8DD1-72C4519A6DF1}"/>
                  </a:ext>
                </a:extLst>
              </p:cNvPr>
              <p:cNvSpPr txBox="1"/>
              <p:nvPr/>
            </p:nvSpPr>
            <p:spPr>
              <a:xfrm>
                <a:off x="6326966" y="2663686"/>
                <a:ext cx="4096506" cy="10772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1D CNN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합성곱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및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풀링관련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파라미터 설정하자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</a:t>
                </a:r>
              </a:p>
              <a:p>
                <a:r>
                  <a:rPr lang="en-US" altLang="ko-KR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num_hiddens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– Dense()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층 출력 뉴런 개수</a:t>
                </a:r>
                <a:endPara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r>
                  <a:rPr lang="en-US" altLang="ko-KR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num_filters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: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합성곱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커널 개수</a:t>
                </a:r>
                <a:endPara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r>
                  <a:rPr lang="en-US" altLang="ko-KR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kernel_size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: 3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은 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1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차원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커널사이즈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,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즉 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3x128</a:t>
                </a:r>
                <a:endPara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E2939E-6002-43EB-8DC4-C9957B53B3D7}"/>
                  </a:ext>
                </a:extLst>
              </p:cNvPr>
              <p:cNvSpPr txBox="1"/>
              <p:nvPr/>
            </p:nvSpPr>
            <p:spPr>
              <a:xfrm>
                <a:off x="6326966" y="4564593"/>
                <a:ext cx="5346913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Dropout(0.3)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은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임베딩이후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출력되는 개수의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과적합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방지 </a:t>
                </a:r>
                <a:endPara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Dropout(0.5)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는 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Dense() 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뉴런이 많을 경우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과적합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방지용으로 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70B78E-9D57-4597-ADAD-CE7E334439EF}"/>
                </a:ext>
              </a:extLst>
            </p:cNvPr>
            <p:cNvSpPr txBox="1"/>
            <p:nvPr/>
          </p:nvSpPr>
          <p:spPr>
            <a:xfrm>
              <a:off x="1703681" y="5414941"/>
              <a:ext cx="72967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이진분류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긍정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/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부정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 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문제로 마지막 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Dense(1)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을 사용하며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활성함수는 </a:t>
              </a:r>
              <a:r>
                <a:rPr lang="ko-KR" altLang="en-US" sz="16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시그모이드임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 </a:t>
              </a:r>
              <a:endParaRPr lang="ko-KR" altLang="en-US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591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01A7-8720-4D9A-9868-368D7D69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컴파일과 훈련과정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D93294-32F8-4D9B-85E3-4740668D2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26" y="1100752"/>
            <a:ext cx="6972351" cy="17145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C2AE82-B311-4806-99D3-D235FB793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26" y="3014148"/>
            <a:ext cx="5781717" cy="31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79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BA29D-4677-4BE8-AA97-3C0A52CB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훈려과정의</a:t>
            </a:r>
            <a:r>
              <a:rPr lang="ko-KR" altLang="en-US" dirty="0"/>
              <a:t> 손실함수와 </a:t>
            </a:r>
            <a:r>
              <a:rPr lang="ko-KR" altLang="en-US" dirty="0" err="1"/>
              <a:t>분류정확도</a:t>
            </a:r>
            <a:r>
              <a:rPr lang="ko-KR" altLang="en-US" dirty="0"/>
              <a:t>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89B5-DA2E-4ACF-880D-D553FF7D8A62}"/>
              </a:ext>
            </a:extLst>
          </p:cNvPr>
          <p:cNvGrpSpPr/>
          <p:nvPr/>
        </p:nvGrpSpPr>
        <p:grpSpPr>
          <a:xfrm>
            <a:off x="854139" y="868945"/>
            <a:ext cx="10803986" cy="5248313"/>
            <a:chOff x="854139" y="868945"/>
            <a:chExt cx="10803986" cy="524831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198303B-B5E0-4A74-A686-45B994AA6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139" y="868945"/>
              <a:ext cx="4819685" cy="502923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72B33CD-BBEB-47B3-B0F2-5AB01CD58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8096" y="868945"/>
              <a:ext cx="4905411" cy="524831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72F547-0999-49C0-9E9B-CB99737E4004}"/>
                </a:ext>
              </a:extLst>
            </p:cNvPr>
            <p:cNvSpPr txBox="1"/>
            <p:nvPr/>
          </p:nvSpPr>
          <p:spPr>
            <a:xfrm>
              <a:off x="3267423" y="3841593"/>
              <a:ext cx="2158380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검증 손실이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epoch 5 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근처에서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업턴이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발생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과적합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학습이 의심된다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ACAF8-969D-447C-AA61-D9F8A75C4246}"/>
                </a:ext>
              </a:extLst>
            </p:cNvPr>
            <p:cNvSpPr txBox="1"/>
            <p:nvPr/>
          </p:nvSpPr>
          <p:spPr>
            <a:xfrm>
              <a:off x="10388589" y="3044214"/>
              <a:ext cx="1269536" cy="116955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훈련과 검증 데이터의 정확도 차이가 매우 크다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과적합이 발생함 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C6D8F5F-C07C-4616-84EC-8A0A62A145C3}"/>
                </a:ext>
              </a:extLst>
            </p:cNvPr>
            <p:cNvCxnSpPr/>
            <p:nvPr/>
          </p:nvCxnSpPr>
          <p:spPr>
            <a:xfrm>
              <a:off x="9523496" y="3044214"/>
              <a:ext cx="0" cy="8689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5309127-7F31-471C-B9B2-238E8B7B7910}"/>
                </a:ext>
              </a:extLst>
            </p:cNvPr>
            <p:cNvCxnSpPr/>
            <p:nvPr/>
          </p:nvCxnSpPr>
          <p:spPr>
            <a:xfrm>
              <a:off x="2686405" y="2907479"/>
              <a:ext cx="0" cy="2606892"/>
            </a:xfrm>
            <a:prstGeom prst="line">
              <a:avLst/>
            </a:prstGeom>
            <a:ln w="28575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442033E-936C-42BA-ACE7-40B288B4EAE5}"/>
                </a:ext>
              </a:extLst>
            </p:cNvPr>
            <p:cNvCxnSpPr/>
            <p:nvPr/>
          </p:nvCxnSpPr>
          <p:spPr>
            <a:xfrm>
              <a:off x="8184164" y="3057986"/>
              <a:ext cx="0" cy="2606892"/>
            </a:xfrm>
            <a:prstGeom prst="line">
              <a:avLst/>
            </a:prstGeom>
            <a:ln w="28575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4997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BA29D-4677-4BE8-AA97-3C0A52CB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베이스라인 </a:t>
            </a:r>
            <a:r>
              <a:rPr lang="en-US" altLang="ko-KR" dirty="0"/>
              <a:t>CNN </a:t>
            </a:r>
            <a:r>
              <a:rPr lang="ko-KR" altLang="en-US" dirty="0"/>
              <a:t>모델로 </a:t>
            </a:r>
            <a:r>
              <a:rPr lang="en-US" altLang="ko-KR" dirty="0"/>
              <a:t>NSMC </a:t>
            </a:r>
            <a:r>
              <a:rPr lang="ko-KR" altLang="en-US" dirty="0"/>
              <a:t>감성분류 결과를 해석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32F2248-FA58-4DD4-9F59-9ED74453DFD9}"/>
              </a:ext>
            </a:extLst>
          </p:cNvPr>
          <p:cNvGrpSpPr/>
          <p:nvPr/>
        </p:nvGrpSpPr>
        <p:grpSpPr>
          <a:xfrm>
            <a:off x="1000343" y="967521"/>
            <a:ext cx="9455622" cy="2784644"/>
            <a:chOff x="1000343" y="967521"/>
            <a:chExt cx="9455622" cy="27846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A1EB992-DC5F-4FDA-8E92-91EB634C1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0343" y="967521"/>
              <a:ext cx="5238788" cy="133351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BD6ADAC-3435-4C62-8DF1-37A48C4A52EA}"/>
                </a:ext>
              </a:extLst>
            </p:cNvPr>
            <p:cNvSpPr txBox="1"/>
            <p:nvPr/>
          </p:nvSpPr>
          <p:spPr>
            <a:xfrm>
              <a:off x="1092173" y="2474893"/>
              <a:ext cx="4320393" cy="116955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테스트 데이터로 모델을 평가해보면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테스트 정확도는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77.8%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정도를 얻는다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 수치는 검증 데이터의 </a:t>
              </a:r>
              <a:r>
                <a:rPr lang="ko-KR" altLang="en-US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경우과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비슷한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75~80%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정도의 정확도이다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모델이 과적합이 있을 가능성이 매우 크므로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 베이스라인 결과를 최적화 할 필요가 있다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315E7C-26B9-4379-A7D1-B79D67C5083E}"/>
                </a:ext>
              </a:extLst>
            </p:cNvPr>
            <p:cNvSpPr txBox="1"/>
            <p:nvPr/>
          </p:nvSpPr>
          <p:spPr>
            <a:xfrm>
              <a:off x="6181008" y="2582614"/>
              <a:ext cx="4274957" cy="116955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해결책은 있다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고급 교육 및 연구 과정에서는 </a:t>
              </a:r>
              <a:r>
                <a:rPr lang="en-US" altLang="ko-KR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AutoML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등 </a:t>
              </a:r>
              <a:r>
                <a:rPr lang="en-US" altLang="ko-KR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Hyperparamenter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Optimization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기법을 적용할 필요가 있다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하지만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초급 교유과정에서는 경험적으로 여러 번 시도를 해서 좋은 결과를 얻는 전략을 사용해 보자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B3ADE5-2AF1-4868-8D78-7EADD7FD0797}"/>
              </a:ext>
            </a:extLst>
          </p:cNvPr>
          <p:cNvSpPr/>
          <p:nvPr/>
        </p:nvSpPr>
        <p:spPr>
          <a:xfrm>
            <a:off x="6518547" y="3925875"/>
            <a:ext cx="1983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(Random Search) </a:t>
            </a:r>
            <a:endParaRPr lang="ko-KR" altLang="en-US" dirty="0">
              <a:solidFill>
                <a:srgbClr val="0070C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001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ECA7F-5521-4BD1-B990-7774B3E7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 모델을 이용하여 감성 분류 </a:t>
            </a:r>
            <a:r>
              <a:rPr lang="en-US" altLang="ko-KR" dirty="0"/>
              <a:t>: </a:t>
            </a:r>
            <a:r>
              <a:rPr lang="ko-KR" altLang="en-US" dirty="0"/>
              <a:t>예측해보기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12D3BC-FE8B-45AC-B8DE-10DCFF909A38}"/>
              </a:ext>
            </a:extLst>
          </p:cNvPr>
          <p:cNvGrpSpPr/>
          <p:nvPr/>
        </p:nvGrpSpPr>
        <p:grpSpPr>
          <a:xfrm>
            <a:off x="1674540" y="875165"/>
            <a:ext cx="6991401" cy="4594196"/>
            <a:chOff x="1674540" y="875165"/>
            <a:chExt cx="6991401" cy="459419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C8701AC-798D-4B90-BEE5-3CFD0166A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4540" y="875165"/>
              <a:ext cx="6991401" cy="302897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D3E9F02-CBFE-466A-8E12-0021B59B2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191" b="36031"/>
            <a:stretch/>
          </p:blipFill>
          <p:spPr>
            <a:xfrm>
              <a:off x="1674540" y="4617436"/>
              <a:ext cx="3933854" cy="8519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A326C64-F059-41D9-8DED-F2D0ED8B3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5437"/>
            <a:stretch/>
          </p:blipFill>
          <p:spPr>
            <a:xfrm>
              <a:off x="1674540" y="3904137"/>
              <a:ext cx="3933854" cy="781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590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A154F1-9D46-4940-ADA8-8DC188C9210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Lecture 14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IMDB</a:t>
            </a:r>
            <a:r>
              <a:rPr lang="ko-KR" altLang="en-US" dirty="0"/>
              <a:t> 영화 리뷰</a:t>
            </a:r>
            <a:r>
              <a:rPr lang="en-US" altLang="ko-KR" dirty="0"/>
              <a:t> </a:t>
            </a:r>
            <a:r>
              <a:rPr lang="ko-KR" altLang="en-US" dirty="0"/>
              <a:t>감성 분류</a:t>
            </a:r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4B3469-2EC3-4390-9566-5CC2AF61E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635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CB0035-1669-48A9-8B6F-2C98FB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IMDB</a:t>
            </a:r>
            <a:r>
              <a:rPr lang="ko-KR" altLang="en-US" dirty="0"/>
              <a:t> 데이터 로드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0C679B4-D52E-46D9-A400-641175C4D125}"/>
              </a:ext>
            </a:extLst>
          </p:cNvPr>
          <p:cNvGrpSpPr/>
          <p:nvPr/>
        </p:nvGrpSpPr>
        <p:grpSpPr>
          <a:xfrm>
            <a:off x="1369551" y="847928"/>
            <a:ext cx="9030044" cy="5154071"/>
            <a:chOff x="1369551" y="847928"/>
            <a:chExt cx="9030044" cy="51540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316A37-1626-454E-A698-BD6EFD50B1A2}"/>
                </a:ext>
              </a:extLst>
            </p:cNvPr>
            <p:cNvSpPr txBox="1"/>
            <p:nvPr/>
          </p:nvSpPr>
          <p:spPr>
            <a:xfrm>
              <a:off x="4564224" y="1065129"/>
              <a:ext cx="5835371" cy="101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IMBD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는 영화 리뷰 감성분류 데이터로 긍정과 부정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개의 라벨이 있다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훈련은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25,000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리뷰 문장이 있다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각 문장은 서로 다른 길이를 가지고 있다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케라스에서는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정수 인코딩까지 진행된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IMDB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데이터를 제공하고 있다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21BE7DD-34E8-469A-BDEA-E5F7AB0F9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9551" y="847928"/>
              <a:ext cx="2928541" cy="1549669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CB0D594-FB3A-42FC-BC39-E190462A18FA}"/>
                </a:ext>
              </a:extLst>
            </p:cNvPr>
            <p:cNvGrpSpPr/>
            <p:nvPr/>
          </p:nvGrpSpPr>
          <p:grpSpPr>
            <a:xfrm>
              <a:off x="1711514" y="2552583"/>
              <a:ext cx="8482896" cy="3449416"/>
              <a:chOff x="865353" y="2355775"/>
              <a:chExt cx="8482896" cy="3449416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D207D8E-2795-422D-8252-441548B282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78" b="17130"/>
              <a:stretch/>
            </p:blipFill>
            <p:spPr>
              <a:xfrm>
                <a:off x="865353" y="2355775"/>
                <a:ext cx="8482896" cy="3449416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EF4ECF-1758-46F4-9252-6DF06065DC35}"/>
                  </a:ext>
                </a:extLst>
              </p:cNvPr>
              <p:cNvSpPr txBox="1"/>
              <p:nvPr/>
            </p:nvSpPr>
            <p:spPr>
              <a:xfrm>
                <a:off x="7246500" y="2779425"/>
                <a:ext cx="1972564" cy="5252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정수인코딩을</a:t>
                </a:r>
                <a:r>
                  <a:rPr lang="ko-KR" altLang="en-US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위한 리뷰 단어 개수는 </a:t>
                </a:r>
                <a:r>
                  <a:rPr lang="en-US" altLang="ko-KR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20,000</a:t>
                </a:r>
                <a:r>
                  <a:rPr lang="ko-KR" altLang="en-US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개 </a:t>
                </a: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16B7673-40D6-4C8B-907C-FE5A532D85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3143" r="66171"/>
              <a:stretch/>
            </p:blipFill>
            <p:spPr>
              <a:xfrm>
                <a:off x="6483681" y="5103525"/>
                <a:ext cx="2864568" cy="7016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52134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CB0035-1669-48A9-8B6F-2C98FB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IMDB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</a:t>
            </a:r>
            <a:r>
              <a:rPr lang="en-US" altLang="ko-KR" dirty="0"/>
              <a:t>CNN </a:t>
            </a:r>
            <a:r>
              <a:rPr lang="ko-KR" altLang="en-US" dirty="0"/>
              <a:t>모델 </a:t>
            </a:r>
          </a:p>
        </p:txBody>
      </p:sp>
      <p:pic>
        <p:nvPicPr>
          <p:cNvPr id="2050" name="Picture 2" descr="Drawing">
            <a:extLst>
              <a:ext uri="{FF2B5EF4-FFF2-40B4-BE49-F238E27FC236}">
                <a16:creationId xmlns:a16="http://schemas.microsoft.com/office/drawing/2014/main" id="{9240D21C-4F0C-4CB1-BE4C-C33DA53FD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73" y="1141721"/>
            <a:ext cx="8635583" cy="409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678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CB0035-1669-48A9-8B6F-2C98FB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IMDB</a:t>
            </a:r>
            <a:r>
              <a:rPr lang="ko-KR" altLang="en-US" dirty="0"/>
              <a:t> </a:t>
            </a:r>
            <a:r>
              <a:rPr lang="ko-KR" altLang="en-US" dirty="0" err="1"/>
              <a:t>전처리</a:t>
            </a:r>
            <a:r>
              <a:rPr lang="ko-KR" altLang="en-US" dirty="0"/>
              <a:t> 및 패딩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0B57D2-F49B-4CCB-8ABF-9578B98C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18" y="939550"/>
            <a:ext cx="5899242" cy="387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09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CB0035-1669-48A9-8B6F-2C98FB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모델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A56567-0771-49A2-BF54-058FBC6F8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2139" r="568" b="747"/>
          <a:stretch/>
        </p:blipFill>
        <p:spPr>
          <a:xfrm>
            <a:off x="968991" y="1003110"/>
            <a:ext cx="7553031" cy="36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9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8A5CC31-6192-4C21-B6AC-C8A9193B9BE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Lecture 13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텍스트 처리를 위한 </a:t>
            </a:r>
            <a:r>
              <a:rPr lang="en-US" altLang="ko-KR" dirty="0"/>
              <a:t>CNN </a:t>
            </a:r>
            <a:r>
              <a:rPr lang="ko-KR" altLang="en-US" dirty="0"/>
              <a:t>모델 이해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C09E47-0339-4777-885E-50F0FC961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11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CB0035-1669-48A9-8B6F-2C98FB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en-US" altLang="ko-KR" dirty="0"/>
              <a:t>CNN </a:t>
            </a:r>
            <a:r>
              <a:rPr lang="ko-KR" altLang="en-US" dirty="0"/>
              <a:t>모델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02F1EB-9D21-4C7A-9564-D3E16E3A2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148" y="1000681"/>
            <a:ext cx="7162852" cy="34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50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CB0035-1669-48A9-8B6F-2C98FB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컴파일</a:t>
            </a:r>
            <a:r>
              <a:rPr lang="en-US" altLang="ko-KR" dirty="0"/>
              <a:t>, </a:t>
            </a:r>
            <a:r>
              <a:rPr lang="ko-KR" altLang="en-US" dirty="0"/>
              <a:t>모델 훈련 </a:t>
            </a:r>
            <a:r>
              <a:rPr lang="en-US" altLang="ko-KR" dirty="0"/>
              <a:t>fit()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07411E2-C169-491B-B551-A724F3F6164F}"/>
              </a:ext>
            </a:extLst>
          </p:cNvPr>
          <p:cNvGrpSpPr/>
          <p:nvPr/>
        </p:nvGrpSpPr>
        <p:grpSpPr>
          <a:xfrm>
            <a:off x="990748" y="1017323"/>
            <a:ext cx="9365121" cy="4352382"/>
            <a:chOff x="990748" y="1017323"/>
            <a:chExt cx="9365121" cy="435238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3901AD6-5F9A-4CE2-8038-80A5EBEF1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748" y="1017323"/>
              <a:ext cx="9365121" cy="96842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BFC154A-5B4A-409E-88F0-20A61FF14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7779" y="3288210"/>
              <a:ext cx="3161605" cy="207738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61CFFB4-DCDA-4425-9888-0EA176C01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748" y="3217942"/>
              <a:ext cx="5662535" cy="215176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38E0F24-F139-4215-BEA9-0FFE223B0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0748" y="2179955"/>
              <a:ext cx="2038365" cy="933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4369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43F6D-3AD7-4B42-9151-494A477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훈련과정에서 정확도와 손실함수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273FB3-1237-4B06-A25C-B5C4B086A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72" y="861674"/>
            <a:ext cx="4965315" cy="5286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B77444-D947-41E3-9314-DF5A952C2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61674"/>
            <a:ext cx="5009549" cy="52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89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1D745-CBA2-4396-99AA-BAFE49E10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평가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D8C34EB-55C3-4A15-90C4-D05F6BC34CCD}"/>
              </a:ext>
            </a:extLst>
          </p:cNvPr>
          <p:cNvGrpSpPr/>
          <p:nvPr/>
        </p:nvGrpSpPr>
        <p:grpSpPr>
          <a:xfrm>
            <a:off x="492041" y="944558"/>
            <a:ext cx="11420559" cy="4306000"/>
            <a:chOff x="612691" y="931858"/>
            <a:chExt cx="11420559" cy="4306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7947F7C-CFD2-46B1-ADF3-2FA65B4ED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418" y="931858"/>
              <a:ext cx="8610663" cy="12858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B467D7-8750-4933-B619-6C429FF15B0B}"/>
                </a:ext>
              </a:extLst>
            </p:cNvPr>
            <p:cNvSpPr txBox="1"/>
            <p:nvPr/>
          </p:nvSpPr>
          <p:spPr>
            <a:xfrm>
              <a:off x="1098550" y="4246491"/>
              <a:ext cx="35878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테스트 데이터를 사용한 정확도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84.08% 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F21C62E-D230-4D8F-9FDF-A7D69451C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691" y="2465731"/>
              <a:ext cx="11420559" cy="93345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06E3447-471B-4656-BA69-167CD904A0B6}"/>
                </a:ext>
              </a:extLst>
            </p:cNvPr>
            <p:cNvSpPr/>
            <p:nvPr/>
          </p:nvSpPr>
          <p:spPr>
            <a:xfrm>
              <a:off x="1098550" y="4899304"/>
              <a:ext cx="34676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훈련 데이터를 사용한 정확도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 99.98%</a:t>
              </a:r>
              <a:endPara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25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A154F1-9D46-4940-ADA8-8DC188C9210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Lecture 15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IMDB </a:t>
            </a:r>
            <a:r>
              <a:rPr lang="ko-KR" altLang="en-US" dirty="0"/>
              <a:t>감성 분류를 위한 </a:t>
            </a:r>
            <a:r>
              <a:rPr lang="ko-KR" altLang="en-US" dirty="0" err="1"/>
              <a:t>딥러닝</a:t>
            </a:r>
            <a:r>
              <a:rPr lang="ko-KR" altLang="en-US" dirty="0"/>
              <a:t> 모델 성능 평가 </a:t>
            </a:r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4B3469-2EC3-4390-9566-5CC2AF61E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044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IMDB </a:t>
            </a:r>
            <a:r>
              <a:rPr lang="ko-KR" altLang="en-US" dirty="0"/>
              <a:t>영화 리뷰 감성분류 모델 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35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C06E59-5543-4F50-99D9-C420ACDA3341}"/>
              </a:ext>
            </a:extLst>
          </p:cNvPr>
          <p:cNvGrpSpPr/>
          <p:nvPr/>
        </p:nvGrpSpPr>
        <p:grpSpPr>
          <a:xfrm>
            <a:off x="323354" y="790145"/>
            <a:ext cx="10468286" cy="5356999"/>
            <a:chOff x="323354" y="790145"/>
            <a:chExt cx="10468286" cy="535699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1FFD597-3D16-438B-9421-61F23E212C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158" b="65491"/>
            <a:stretch/>
          </p:blipFill>
          <p:spPr>
            <a:xfrm>
              <a:off x="323354" y="790145"/>
              <a:ext cx="10351272" cy="14988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185C370-BA8B-46E3-850A-5F2788D4B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217" r="17797"/>
            <a:stretch/>
          </p:blipFill>
          <p:spPr>
            <a:xfrm>
              <a:off x="6280611" y="4250832"/>
              <a:ext cx="4188990" cy="129216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B345358-BE70-43B8-BCC2-BF618FB5C5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8483" r="70494" b="54195"/>
            <a:stretch/>
          </p:blipFill>
          <p:spPr>
            <a:xfrm>
              <a:off x="376364" y="2363516"/>
              <a:ext cx="3077486" cy="31805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944B01E-AA47-4D59-96D3-FB5AD26D6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t="59650" r="31772" b="16096"/>
            <a:stretch/>
          </p:blipFill>
          <p:spPr>
            <a:xfrm>
              <a:off x="437654" y="3122952"/>
              <a:ext cx="7116086" cy="105348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E32C594-4692-4474-8883-44F0B16B4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267" r="81357" b="44204"/>
            <a:stretch/>
          </p:blipFill>
          <p:spPr>
            <a:xfrm>
              <a:off x="376364" y="2756049"/>
              <a:ext cx="1944425" cy="24013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F03EC74-2880-4C6E-BC03-90F3447AA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3668" r="76831"/>
            <a:stretch/>
          </p:blipFill>
          <p:spPr>
            <a:xfrm>
              <a:off x="8375106" y="3181551"/>
              <a:ext cx="2416534" cy="70941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4E8A46C-706F-4683-9406-5E0BD7B72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9273"/>
            <a:stretch/>
          </p:blipFill>
          <p:spPr>
            <a:xfrm>
              <a:off x="493438" y="4174697"/>
              <a:ext cx="5095912" cy="1972447"/>
            </a:xfrm>
            <a:prstGeom prst="rect">
              <a:avLst/>
            </a:prstGeom>
          </p:spPr>
        </p:pic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id="{6EC6BE21-55C8-4250-AE12-9EB89D53F2D9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7553740" y="3536258"/>
              <a:ext cx="821366" cy="113435"/>
            </a:xfrm>
            <a:prstGeom prst="bentConnector3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4961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분류를 위한 </a:t>
            </a:r>
            <a:r>
              <a:rPr lang="ko-KR" altLang="en-US" dirty="0" err="1"/>
              <a:t>딥러닝</a:t>
            </a:r>
            <a:r>
              <a:rPr lang="ko-KR" altLang="en-US" dirty="0"/>
              <a:t> 베이스라인 모델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0EDE86-E7DF-42E3-91C5-81073E549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03"/>
          <a:stretch/>
        </p:blipFill>
        <p:spPr>
          <a:xfrm>
            <a:off x="323353" y="963595"/>
            <a:ext cx="4197847" cy="43339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75C647-DF92-4E9A-9E44-7F6312756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296" y="963595"/>
            <a:ext cx="6972351" cy="482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1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모델 훈련 과정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5F90B2-B40F-4E99-A9C4-265E9E375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92"/>
          <a:stretch/>
        </p:blipFill>
        <p:spPr>
          <a:xfrm>
            <a:off x="865150" y="973121"/>
            <a:ext cx="10067999" cy="32432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B6E7DC-1137-4E18-AE91-39EDD6B4B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50" y="4460869"/>
            <a:ext cx="8001058" cy="8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95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컴파일과 훈련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D91BD-E5D3-42C6-8786-56DA606DF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41" y="1000109"/>
            <a:ext cx="5857918" cy="42862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FA5914-95A2-4DD0-BDE6-850467543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099" y="1063197"/>
            <a:ext cx="4819651" cy="434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98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</a:t>
            </a:r>
            <a:r>
              <a:rPr lang="ko-KR" altLang="en-US" dirty="0" err="1"/>
              <a:t>딥러닝</a:t>
            </a:r>
            <a:r>
              <a:rPr lang="ko-KR" altLang="en-US" dirty="0"/>
              <a:t> 모델의 정확도 성능 비교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39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220CBA5-1CC1-4314-B09A-54DFB194270B}"/>
              </a:ext>
            </a:extLst>
          </p:cNvPr>
          <p:cNvGrpSpPr/>
          <p:nvPr/>
        </p:nvGrpSpPr>
        <p:grpSpPr>
          <a:xfrm>
            <a:off x="565720" y="824098"/>
            <a:ext cx="10024422" cy="5352436"/>
            <a:chOff x="565720" y="824098"/>
            <a:chExt cx="10024422" cy="535243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6ED5EC3-EA08-4575-B126-CBED3FD11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 r="-2055"/>
            <a:stretch/>
          </p:blipFill>
          <p:spPr>
            <a:xfrm>
              <a:off x="620386" y="1496069"/>
              <a:ext cx="3852222" cy="251642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59C485-4076-451C-B164-943B14348D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418" b="88346"/>
            <a:stretch/>
          </p:blipFill>
          <p:spPr>
            <a:xfrm>
              <a:off x="565720" y="824098"/>
              <a:ext cx="3439750" cy="57731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BAE946-8BBC-418E-A488-9A4D64A37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386" y="4106162"/>
              <a:ext cx="3439750" cy="207037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856971B-DDB5-4CA9-B2C0-550BAF173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1197" y="887509"/>
              <a:ext cx="5228945" cy="5082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8250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C9FFD2-EE98-4AFD-870D-84B7F045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B41255D-F556-4876-9940-F43F9D053E6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/>
              <a:t>인간의 시각 피질은 계층적 구조로 되어 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8A9F5-74B6-4AC3-94CD-DDCECB06CE9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딥러닝 모델은 인간의 뇌가 정보를 처리하는 방식을 모방</a:t>
            </a:r>
            <a:endParaRPr lang="en-US" altLang="ko-KR"/>
          </a:p>
          <a:p>
            <a:pPr lvl="1"/>
            <a:r>
              <a:rPr lang="ko-KR" altLang="en-US"/>
              <a:t>사람의 시각은 저수준의 특징들을 조합하여 고수준의 특징을 학습한다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단순한 선이나 모서리와 같은 저수준 특징부터 시작하여 </a:t>
            </a:r>
            <a:endParaRPr lang="en-US" altLang="ko-KR"/>
          </a:p>
          <a:p>
            <a:pPr lvl="2"/>
            <a:r>
              <a:rPr lang="ko-KR" altLang="en-US"/>
              <a:t>점차적으로 복잡한 형태</a:t>
            </a:r>
            <a:r>
              <a:rPr lang="en-US" altLang="ko-KR"/>
              <a:t>, </a:t>
            </a:r>
            <a:r>
              <a:rPr lang="ko-KR" altLang="en-US"/>
              <a:t>물체</a:t>
            </a:r>
            <a:r>
              <a:rPr lang="en-US" altLang="ko-KR"/>
              <a:t>, </a:t>
            </a:r>
            <a:r>
              <a:rPr lang="ko-KR" altLang="en-US"/>
              <a:t>장면 등을 인식하는 고수준 특징으로 이어지는 계층적인 구조 </a:t>
            </a:r>
            <a:endParaRPr lang="en-US" altLang="ko-KR"/>
          </a:p>
        </p:txBody>
      </p:sp>
      <p:pic>
        <p:nvPicPr>
          <p:cNvPr id="6" name="Picture 2" descr="Frontiers | Why vision is not both hierarchical and feedforward | Frontiers  in Computational Neuroscience">
            <a:extLst>
              <a:ext uri="{FF2B5EF4-FFF2-40B4-BE49-F238E27FC236}">
                <a16:creationId xmlns:a16="http://schemas.microsoft.com/office/drawing/2014/main" id="{EA390781-C5E7-49A4-909D-7A338BF93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825" y="2533245"/>
            <a:ext cx="8976236" cy="324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00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</a:t>
            </a:r>
            <a:r>
              <a:rPr lang="en-US" altLang="ko-KR" dirty="0"/>
              <a:t>/</a:t>
            </a:r>
            <a:r>
              <a:rPr lang="ko-KR" altLang="en-US" dirty="0"/>
              <a:t>테스트 데이터 나누기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191228-7B96-4E49-A7C9-FA96A2995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77" y="979620"/>
            <a:ext cx="9182167" cy="140018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7553640-77A4-4517-AD9F-2EF0E61D4391}"/>
              </a:ext>
            </a:extLst>
          </p:cNvPr>
          <p:cNvGrpSpPr/>
          <p:nvPr/>
        </p:nvGrpSpPr>
        <p:grpSpPr>
          <a:xfrm>
            <a:off x="1116810" y="2666482"/>
            <a:ext cx="8908935" cy="3181121"/>
            <a:chOff x="1116810" y="2666482"/>
            <a:chExt cx="8908935" cy="3181121"/>
          </a:xfrm>
        </p:grpSpPr>
        <p:pic>
          <p:nvPicPr>
            <p:cNvPr id="1026" name="Picture 2" descr="http://computing.or.kr/wp-content/uploads/2020/07/noname01-3.png">
              <a:extLst>
                <a:ext uri="{FF2B5EF4-FFF2-40B4-BE49-F238E27FC236}">
                  <a16:creationId xmlns:a16="http://schemas.microsoft.com/office/drawing/2014/main" id="{1F19242C-97C3-4F13-B74D-7F7F8AB13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5554" y="3184173"/>
              <a:ext cx="5143500" cy="19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2C8168A-0C0A-47BC-AC97-03E5A71403E5}"/>
                </a:ext>
              </a:extLst>
            </p:cNvPr>
            <p:cNvSpPr/>
            <p:nvPr/>
          </p:nvSpPr>
          <p:spPr>
            <a:xfrm>
              <a:off x="3770084" y="2666482"/>
              <a:ext cx="27158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코랩용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작은 데이터 크기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 5,000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66A975B-28AB-49EC-96A3-B90C4595F230}"/>
                </a:ext>
              </a:extLst>
            </p:cNvPr>
            <p:cNvSpPr/>
            <p:nvPr/>
          </p:nvSpPr>
          <p:spPr>
            <a:xfrm>
              <a:off x="1116810" y="3815052"/>
              <a:ext cx="16046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X_train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 4,000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y_train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4,000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43F4D3-8F64-4FC7-81BD-E09E26A4C94B}"/>
                </a:ext>
              </a:extLst>
            </p:cNvPr>
            <p:cNvSpPr/>
            <p:nvPr/>
          </p:nvSpPr>
          <p:spPr>
            <a:xfrm>
              <a:off x="8466087" y="3769616"/>
              <a:ext cx="155965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X_test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 1,000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y_test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1,000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</a:t>
              </a:r>
            </a:p>
          </p:txBody>
        </p:sp>
        <p:sp>
          <p:nvSpPr>
            <p:cNvPr id="7" name="오른쪽 중괄호 6">
              <a:extLst>
                <a:ext uri="{FF2B5EF4-FFF2-40B4-BE49-F238E27FC236}">
                  <a16:creationId xmlns:a16="http://schemas.microsoft.com/office/drawing/2014/main" id="{A54166C7-8BE7-4FC6-92B5-B570A3EDEE8E}"/>
                </a:ext>
              </a:extLst>
            </p:cNvPr>
            <p:cNvSpPr/>
            <p:nvPr/>
          </p:nvSpPr>
          <p:spPr>
            <a:xfrm rot="5400000">
              <a:off x="4809869" y="3677914"/>
              <a:ext cx="179137" cy="3173109"/>
            </a:xfrm>
            <a:prstGeom prst="rightBrace">
              <a:avLst>
                <a:gd name="adj1" fmla="val 59484"/>
                <a:gd name="adj2" fmla="val 45519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D7B4A0-208B-4C09-B9F7-9DB4296A4044}"/>
                </a:ext>
              </a:extLst>
            </p:cNvPr>
            <p:cNvSpPr/>
            <p:nvPr/>
          </p:nvSpPr>
          <p:spPr>
            <a:xfrm>
              <a:off x="3312883" y="5539826"/>
              <a:ext cx="40299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X_train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 모델 훈련과정에서 다시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8:2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로 나눌 예정임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099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NSMC </a:t>
            </a:r>
            <a:r>
              <a:rPr lang="ko-KR" altLang="en-US" dirty="0"/>
              <a:t>데이터셋 감성분류 베이스라인 모델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41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AFF99D-1326-4E94-A8EF-BE607BD4CCE1}"/>
              </a:ext>
            </a:extLst>
          </p:cNvPr>
          <p:cNvGrpSpPr/>
          <p:nvPr/>
        </p:nvGrpSpPr>
        <p:grpSpPr>
          <a:xfrm>
            <a:off x="323353" y="786956"/>
            <a:ext cx="10519814" cy="5132976"/>
            <a:chOff x="323353" y="786956"/>
            <a:chExt cx="10519814" cy="51329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4C61169-F3CE-4093-855C-303039F2A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342" r="-233" b="53962"/>
            <a:stretch/>
          </p:blipFill>
          <p:spPr>
            <a:xfrm>
              <a:off x="368789" y="786956"/>
              <a:ext cx="8258376" cy="52531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3CE403D-E34D-4C5D-A817-B2343CC56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316" r="65202"/>
            <a:stretch/>
          </p:blipFill>
          <p:spPr>
            <a:xfrm>
              <a:off x="323353" y="1494018"/>
              <a:ext cx="2867047" cy="11036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7E13341-A9E2-4584-A0F2-9F55D01FB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7202" y="1406287"/>
              <a:ext cx="5495965" cy="4419632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5BB0D261-0805-45D5-AE16-E113B0F80007}"/>
                </a:ext>
              </a:extLst>
            </p:cNvPr>
            <p:cNvSpPr/>
            <p:nvPr/>
          </p:nvSpPr>
          <p:spPr>
            <a:xfrm>
              <a:off x="7292448" y="5323929"/>
              <a:ext cx="2839785" cy="596003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B291E2D-7232-49E8-B11E-89BE38849FB7}"/>
                </a:ext>
              </a:extLst>
            </p:cNvPr>
            <p:cNvSpPr/>
            <p:nvPr/>
          </p:nvSpPr>
          <p:spPr>
            <a:xfrm>
              <a:off x="661703" y="3261826"/>
              <a:ext cx="3279744" cy="18158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CNN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과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DNN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에서</a:t>
              </a:r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GlobalMaxPooling1D()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를 사용하는 </a:t>
              </a:r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이유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?</a:t>
              </a:r>
            </a:p>
            <a:p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리뷰 입력이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50x100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으로 </a:t>
              </a:r>
              <a:r>
                <a:rPr lang="ko-KR" altLang="en-US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임베딩되고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 </a:t>
              </a:r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Dense()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층에 입력하기 위해서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차원으로 </a:t>
              </a:r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편편하게 만든다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Fully Connected Layer (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완전연결증이다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.)</a:t>
              </a:r>
              <a:endPara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F77F6C4-6E3B-4EE7-B3DF-8293A976ABCE}"/>
                </a:ext>
              </a:extLst>
            </p:cNvPr>
            <p:cNvSpPr/>
            <p:nvPr/>
          </p:nvSpPr>
          <p:spPr>
            <a:xfrm>
              <a:off x="7422130" y="1671062"/>
              <a:ext cx="2839785" cy="596003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94238075-1D03-4139-8409-501D721387B6}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rot="10800000" flipV="1">
              <a:off x="3941448" y="1969063"/>
              <a:ext cx="3480683" cy="220070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구부러짐 14">
              <a:extLst>
                <a:ext uri="{FF2B5EF4-FFF2-40B4-BE49-F238E27FC236}">
                  <a16:creationId xmlns:a16="http://schemas.microsoft.com/office/drawing/2014/main" id="{71C4DCC5-FE69-4BA8-85AA-00BEFDAB37B2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rot="10800000">
              <a:off x="3941448" y="4169768"/>
              <a:ext cx="3351007" cy="143022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1436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</a:t>
            </a:r>
            <a:r>
              <a:rPr lang="ko-KR" altLang="en-US" dirty="0" err="1"/>
              <a:t>딥러닝</a:t>
            </a:r>
            <a:r>
              <a:rPr lang="ko-KR" altLang="en-US" dirty="0"/>
              <a:t> 모델을 한번에 </a:t>
            </a:r>
            <a:r>
              <a:rPr lang="ko-KR" altLang="en-US" dirty="0" err="1"/>
              <a:t>코랩에서</a:t>
            </a:r>
            <a:r>
              <a:rPr lang="ko-KR" altLang="en-US" dirty="0"/>
              <a:t> 실행하기 </a:t>
            </a:r>
            <a:r>
              <a:rPr lang="en-US" altLang="ko-KR" dirty="0"/>
              <a:t>(</a:t>
            </a:r>
            <a:r>
              <a:rPr lang="ko-KR" altLang="en-US" dirty="0"/>
              <a:t>트릭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42</a:t>
            </a:fld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6FDA35C-6AD4-4EBA-9017-E9529574794C}"/>
              </a:ext>
            </a:extLst>
          </p:cNvPr>
          <p:cNvGrpSpPr/>
          <p:nvPr/>
        </p:nvGrpSpPr>
        <p:grpSpPr>
          <a:xfrm>
            <a:off x="797069" y="1174635"/>
            <a:ext cx="10821790" cy="4133880"/>
            <a:chOff x="978814" y="1515405"/>
            <a:chExt cx="10821790" cy="41338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AD93A5-568B-442C-A8B1-103517B52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8814" y="1515405"/>
              <a:ext cx="7458130" cy="413388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5304CD-3709-4E9B-B258-700D16555906}"/>
                </a:ext>
              </a:extLst>
            </p:cNvPr>
            <p:cNvSpPr/>
            <p:nvPr/>
          </p:nvSpPr>
          <p:spPr>
            <a:xfrm>
              <a:off x="5062687" y="2096187"/>
              <a:ext cx="29739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for name, model in </a:t>
              </a:r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models.items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():</a:t>
              </a:r>
            </a:p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모델명과 모델이 호출된다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81B6F3D-1062-4F41-A58B-7A386BFE3DB3}"/>
                </a:ext>
              </a:extLst>
            </p:cNvPr>
            <p:cNvSpPr/>
            <p:nvPr/>
          </p:nvSpPr>
          <p:spPr>
            <a:xfrm>
              <a:off x="1362101" y="3704324"/>
              <a:ext cx="6753910" cy="759765"/>
            </a:xfrm>
            <a:prstGeom prst="roundRect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cxnSp>
          <p:nvCxnSpPr>
            <p:cNvPr id="8" name="연결선: 구부러짐 7">
              <a:extLst>
                <a:ext uri="{FF2B5EF4-FFF2-40B4-BE49-F238E27FC236}">
                  <a16:creationId xmlns:a16="http://schemas.microsoft.com/office/drawing/2014/main" id="{A6429BB3-7E87-43DF-804C-62B45D435366}"/>
                </a:ext>
              </a:extLst>
            </p:cNvPr>
            <p:cNvCxnSpPr>
              <a:cxnSpLocks/>
              <a:stCxn id="7" idx="3"/>
              <a:endCxn id="6" idx="2"/>
            </p:cNvCxnSpPr>
            <p:nvPr/>
          </p:nvCxnSpPr>
          <p:spPr>
            <a:xfrm flipH="1" flipV="1">
              <a:off x="6549665" y="2619407"/>
              <a:ext cx="1566346" cy="1464800"/>
            </a:xfrm>
            <a:prstGeom prst="curvedConnector4">
              <a:avLst>
                <a:gd name="adj1" fmla="val -14594"/>
                <a:gd name="adj2" fmla="val 62967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1BDA4E3-EA05-47AA-A3B9-2F74A9986BF7}"/>
                </a:ext>
              </a:extLst>
            </p:cNvPr>
            <p:cNvSpPr/>
            <p:nvPr/>
          </p:nvSpPr>
          <p:spPr>
            <a:xfrm>
              <a:off x="8488060" y="2113869"/>
              <a:ext cx="331254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histories[]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에는 모델마다 훈련과정이</a:t>
              </a:r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기록된어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훈련결과 그래프 작성에 다시 </a:t>
              </a:r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사용된다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EFD6698-7EA3-4153-9857-0C4EC809C20B}"/>
                </a:ext>
              </a:extLst>
            </p:cNvPr>
            <p:cNvSpPr/>
            <p:nvPr/>
          </p:nvSpPr>
          <p:spPr>
            <a:xfrm>
              <a:off x="8436944" y="4368632"/>
              <a:ext cx="2777748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results[]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에는 모델마다 훈련 이후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</a:t>
              </a:r>
            </a:p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즉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model.fit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()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이후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테스트과정의 </a:t>
              </a:r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정확도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(accuracy), loss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를 저장한다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</p:txBody>
        </p:sp>
        <p:cxnSp>
          <p:nvCxnSpPr>
            <p:cNvPr id="15" name="연결선: 구부러짐 14">
              <a:extLst>
                <a:ext uri="{FF2B5EF4-FFF2-40B4-BE49-F238E27FC236}">
                  <a16:creationId xmlns:a16="http://schemas.microsoft.com/office/drawing/2014/main" id="{2218CC56-A3F3-4592-80AA-BFC60999475D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8116011" y="2848733"/>
              <a:ext cx="2118247" cy="123547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연결선: 구부러짐 15">
              <a:extLst>
                <a:ext uri="{FF2B5EF4-FFF2-40B4-BE49-F238E27FC236}">
                  <a16:creationId xmlns:a16="http://schemas.microsoft.com/office/drawing/2014/main" id="{5F4F531D-0915-47C1-A130-3014EE91E1F7}"/>
                </a:ext>
              </a:extLst>
            </p:cNvPr>
            <p:cNvCxnSpPr>
              <a:cxnSpLocks/>
              <a:stCxn id="7" idx="3"/>
              <a:endCxn id="14" idx="0"/>
            </p:cNvCxnSpPr>
            <p:nvPr/>
          </p:nvCxnSpPr>
          <p:spPr>
            <a:xfrm>
              <a:off x="8116011" y="4084207"/>
              <a:ext cx="1709807" cy="284425"/>
            </a:xfrm>
            <a:prstGeom prst="curvedConnector2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6290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훈련과정의 손실함수와 정확도를 그림으로 그리자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43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6C82AA-31D3-4ACB-B3D9-9E7F7C885083}"/>
              </a:ext>
            </a:extLst>
          </p:cNvPr>
          <p:cNvGrpSpPr/>
          <p:nvPr/>
        </p:nvGrpSpPr>
        <p:grpSpPr>
          <a:xfrm>
            <a:off x="438809" y="834888"/>
            <a:ext cx="10971313" cy="5187529"/>
            <a:chOff x="438809" y="834888"/>
            <a:chExt cx="10971313" cy="51875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142F171-9C03-4CAB-B819-819887436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809" y="834888"/>
              <a:ext cx="5657191" cy="4091076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511CEA-9252-441F-8DF5-2198E292CEF2}"/>
                </a:ext>
              </a:extLst>
            </p:cNvPr>
            <p:cNvSpPr/>
            <p:nvPr/>
          </p:nvSpPr>
          <p:spPr>
            <a:xfrm>
              <a:off x="465538" y="5068217"/>
              <a:ext cx="5203461" cy="9542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참고로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model.fit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()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에서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validation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데이터도 훈련하므로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plt.plot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</a:t>
              </a:r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history.history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[‘</a:t>
              </a:r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val_loss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’],label=name)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을  추가해 </a:t>
              </a:r>
              <a:r>
                <a:rPr lang="ko-KR" altLang="en-US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볼것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  </a:t>
              </a:r>
            </a:p>
            <a:p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plt.plot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</a:t>
              </a:r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history.history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[‘</a:t>
              </a:r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val_acc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’],label=name)</a:t>
              </a: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82E2E591-CEA6-4D2A-8845-37742302DF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220" b="-434"/>
            <a:stretch/>
          </p:blipFill>
          <p:spPr bwMode="auto">
            <a:xfrm>
              <a:off x="6390702" y="984130"/>
              <a:ext cx="5019420" cy="4379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907553-E4C2-4731-A6BB-01FF311213A0}"/>
                </a:ext>
              </a:extLst>
            </p:cNvPr>
            <p:cNvSpPr/>
            <p:nvPr/>
          </p:nvSpPr>
          <p:spPr>
            <a:xfrm>
              <a:off x="8635884" y="2572819"/>
              <a:ext cx="1988189" cy="307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val_train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그려줘야 한다</a:t>
              </a:r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145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모델의 손실 및 정확도 비교하기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44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4C5DACD-CB0C-4EA3-B73C-DFC71BDCF12F}"/>
              </a:ext>
            </a:extLst>
          </p:cNvPr>
          <p:cNvGrpSpPr/>
          <p:nvPr/>
        </p:nvGrpSpPr>
        <p:grpSpPr>
          <a:xfrm>
            <a:off x="383529" y="812900"/>
            <a:ext cx="11532045" cy="5206719"/>
            <a:chOff x="383529" y="812900"/>
            <a:chExt cx="11532045" cy="520671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268F58B-D4F6-43BC-B532-FEE06F52D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529" y="838381"/>
              <a:ext cx="3409975" cy="2171716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BE30CEF-7CCF-4C36-8DCA-2C394CD14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796" y="3025100"/>
              <a:ext cx="3657627" cy="231459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6947E77-EF7B-40CD-BDB4-5AE7A1D73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7294" b="15191"/>
            <a:stretch/>
          </p:blipFill>
          <p:spPr>
            <a:xfrm>
              <a:off x="3841915" y="812900"/>
              <a:ext cx="3600141" cy="209224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A5F206B-D643-46A2-AF10-62CFACAA0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8" r="11618"/>
            <a:stretch/>
          </p:blipFill>
          <p:spPr>
            <a:xfrm>
              <a:off x="3793504" y="4123319"/>
              <a:ext cx="3485232" cy="44834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2D74DB1-E90A-46CA-ABF7-16FF6C2E68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028" t="8564" r="592"/>
            <a:stretch/>
          </p:blipFill>
          <p:spPr>
            <a:xfrm>
              <a:off x="7490467" y="2021903"/>
              <a:ext cx="4425107" cy="3997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5429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CC992-C644-4735-AFE7-FA1F5F71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해보기 </a:t>
            </a:r>
            <a:r>
              <a:rPr lang="en-US" altLang="ko-KR" dirty="0"/>
              <a:t>: </a:t>
            </a:r>
            <a:r>
              <a:rPr lang="ko-KR" altLang="en-US" dirty="0"/>
              <a:t>최적화 </a:t>
            </a:r>
            <a:r>
              <a:rPr lang="ko-KR" altLang="en-US" dirty="0" err="1"/>
              <a:t>딥러닝</a:t>
            </a:r>
            <a:r>
              <a:rPr lang="ko-KR" altLang="en-US" dirty="0"/>
              <a:t> 모델 찾고 성능 비교해보기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171208-A6C0-4427-AADB-DFF9ECD1AFA2}"/>
              </a:ext>
            </a:extLst>
          </p:cNvPr>
          <p:cNvGrpSpPr/>
          <p:nvPr/>
        </p:nvGrpSpPr>
        <p:grpSpPr>
          <a:xfrm>
            <a:off x="1000682" y="851969"/>
            <a:ext cx="9735187" cy="4947990"/>
            <a:chOff x="1000682" y="851969"/>
            <a:chExt cx="9735187" cy="49479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F00C0C8-E092-450D-AB38-B019F9BE0F28}"/>
                </a:ext>
              </a:extLst>
            </p:cNvPr>
            <p:cNvSpPr/>
            <p:nvPr/>
          </p:nvSpPr>
          <p:spPr>
            <a:xfrm>
              <a:off x="1000682" y="851969"/>
              <a:ext cx="77589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하이퍼파라미터</a:t>
              </a:r>
              <a:r>
                <a:rPr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최적화 </a:t>
              </a:r>
              <a:r>
                <a:rPr lang="ko-KR" altLang="en-US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기법중에</a:t>
              </a:r>
              <a:r>
                <a:rPr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Random Search : </a:t>
              </a:r>
              <a:r>
                <a:rPr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모델을 다층으로 구성해 보자</a:t>
              </a:r>
              <a:r>
                <a:rPr lang="en-US" altLang="ko-KR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6140C9B-A7DF-48B9-821C-D816EBB6F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6649" y="1380327"/>
              <a:ext cx="5495965" cy="44196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535C22-A6B0-40DD-B4F3-1111C5B62AA6}"/>
                </a:ext>
              </a:extLst>
            </p:cNvPr>
            <p:cNvSpPr txBox="1"/>
            <p:nvPr/>
          </p:nvSpPr>
          <p:spPr>
            <a:xfrm>
              <a:off x="7083587" y="1518339"/>
              <a:ext cx="293683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시도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1) Dense()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층을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1~2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추가한다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601992-8534-406A-85AE-41F41CDFD2B5}"/>
                </a:ext>
              </a:extLst>
            </p:cNvPr>
            <p:cNvSpPr txBox="1"/>
            <p:nvPr/>
          </p:nvSpPr>
          <p:spPr>
            <a:xfrm>
              <a:off x="7083587" y="2620162"/>
              <a:ext cx="316464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시도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2) </a:t>
              </a:r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SimpleRNN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층을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1~2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추가한다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678AB2-E5B9-46DD-9828-6915F42449AE}"/>
                </a:ext>
              </a:extLst>
            </p:cNvPr>
            <p:cNvSpPr txBox="1"/>
            <p:nvPr/>
          </p:nvSpPr>
          <p:spPr>
            <a:xfrm>
              <a:off x="7083587" y="3297755"/>
              <a:ext cx="27202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시도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3) LSTM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층을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1~2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추가한다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40F636-6EC8-4586-B3EA-EF213850578E}"/>
                </a:ext>
              </a:extLst>
            </p:cNvPr>
            <p:cNvSpPr txBox="1"/>
            <p:nvPr/>
          </p:nvSpPr>
          <p:spPr>
            <a:xfrm>
              <a:off x="7083587" y="4070167"/>
              <a:ext cx="26308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시도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4) GRU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층을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1~2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추가한다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A81B86-7882-4383-9281-DCB63D97AD9C}"/>
                </a:ext>
              </a:extLst>
            </p:cNvPr>
            <p:cNvSpPr txBox="1"/>
            <p:nvPr/>
          </p:nvSpPr>
          <p:spPr>
            <a:xfrm>
              <a:off x="7083587" y="4888015"/>
              <a:ext cx="365228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시도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5) Pooling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과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Conv1D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층을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1~2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추가한다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877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A154F1-9D46-4940-ADA8-8DC188C9210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Lecture 16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RNN</a:t>
            </a:r>
            <a:r>
              <a:rPr lang="ko-KR" altLang="en-US" dirty="0"/>
              <a:t>을 이용한 기계번역 </a:t>
            </a:r>
            <a:r>
              <a:rPr lang="en-US" altLang="ko-KR" dirty="0"/>
              <a:t>: Seq2Seq </a:t>
            </a:r>
            <a:r>
              <a:rPr lang="ko-KR" altLang="en-US" dirty="0"/>
              <a:t>모델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4B3469-2EC3-4390-9566-5CC2AF61E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56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830A7A-A4A7-4AAD-9AED-7971C1D8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6E9FB11-DBAB-483E-A61F-EB6C9CA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Encoder-Decoder </a:t>
            </a:r>
            <a:r>
              <a:rPr lang="ko-KR" altLang="en-US" dirty="0"/>
              <a:t>모델</a:t>
            </a:r>
            <a:r>
              <a:rPr lang="en-US" altLang="ko-KR" dirty="0"/>
              <a:t>: </a:t>
            </a:r>
            <a:r>
              <a:rPr lang="ko-KR" altLang="en-US" dirty="0"/>
              <a:t>영어</a:t>
            </a:r>
            <a:r>
              <a:rPr lang="en-US" altLang="ko-KR" dirty="0"/>
              <a:t>-</a:t>
            </a:r>
            <a:r>
              <a:rPr lang="ko-KR" altLang="en-US" dirty="0"/>
              <a:t>프랑스 기계번역 예제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538A37-206A-4B9A-AFE5-2D247BA46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모델은 </a:t>
            </a:r>
            <a:r>
              <a:rPr lang="en-US" altLang="ko-KR" dirty="0"/>
              <a:t>'</a:t>
            </a:r>
            <a:r>
              <a:rPr lang="ko-KR" altLang="en-US" dirty="0"/>
              <a:t>컨텍스트 벡터</a:t>
            </a:r>
            <a:r>
              <a:rPr lang="en-US" altLang="ko-KR" dirty="0"/>
              <a:t>'</a:t>
            </a:r>
            <a:r>
              <a:rPr lang="ko-KR" altLang="en-US" dirty="0"/>
              <a:t>라고 하는 벡터로 연결된 인코더와 </a:t>
            </a:r>
            <a:r>
              <a:rPr lang="ko-KR" altLang="en-US" dirty="0" err="1"/>
              <a:t>디코더의</a:t>
            </a:r>
            <a:r>
              <a:rPr lang="ko-KR" altLang="en-US" dirty="0"/>
              <a:t> 두 블록</a:t>
            </a:r>
            <a:endParaRPr lang="en-US" altLang="ko-KR" dirty="0"/>
          </a:p>
          <a:p>
            <a:pPr lvl="1"/>
            <a:r>
              <a:rPr lang="ko-KR" altLang="en-US" dirty="0"/>
              <a:t>신경 기계 번역에서 입력과 출력은 차례로 처리되는 일련의 단어이다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작업</a:t>
            </a:r>
            <a:r>
              <a:rPr lang="en-US" altLang="ko-KR" dirty="0"/>
              <a:t>: </a:t>
            </a:r>
            <a:r>
              <a:rPr lang="ko-KR" altLang="en-US" dirty="0"/>
              <a:t>입력으로 사용된 모든 영어 문장에 대한 프랑스어 번역을 예측</a:t>
            </a:r>
            <a:endParaRPr lang="en-US" altLang="ko-KR" dirty="0"/>
          </a:p>
          <a:p>
            <a:pPr lvl="1"/>
            <a:r>
              <a:rPr lang="ko-KR" altLang="en-US" dirty="0"/>
              <a:t>입력 </a:t>
            </a:r>
            <a:r>
              <a:rPr lang="en-US" altLang="ko-KR" dirty="0"/>
              <a:t>: </a:t>
            </a:r>
            <a:r>
              <a:rPr lang="ko-KR" altLang="en-US" dirty="0"/>
              <a:t>영문구문 </a:t>
            </a:r>
            <a:r>
              <a:rPr lang="en-US" altLang="ko-KR" dirty="0"/>
              <a:t>: "nice to meet you"</a:t>
            </a:r>
          </a:p>
          <a:p>
            <a:pPr lvl="1"/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프랑스어 번역</a:t>
            </a:r>
            <a:r>
              <a:rPr lang="en-US" altLang="ko-KR" dirty="0"/>
              <a:t>: "</a:t>
            </a:r>
            <a:r>
              <a:rPr lang="en-US" altLang="ko-KR" dirty="0" err="1"/>
              <a:t>ravi</a:t>
            </a:r>
            <a:r>
              <a:rPr lang="en-US" altLang="ko-KR" dirty="0"/>
              <a:t> de </a:t>
            </a:r>
            <a:r>
              <a:rPr lang="en-US" altLang="ko-KR" dirty="0" err="1"/>
              <a:t>vous</a:t>
            </a:r>
            <a:r>
              <a:rPr lang="en-US" altLang="ko-KR" dirty="0"/>
              <a:t> </a:t>
            </a:r>
            <a:r>
              <a:rPr lang="en-US" altLang="ko-KR" dirty="0" err="1"/>
              <a:t>rencontrer</a:t>
            </a:r>
            <a:r>
              <a:rPr lang="en-US" altLang="ko-KR" dirty="0"/>
              <a:t>"</a:t>
            </a:r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89BCBE9-CBA2-4CA8-9C59-A6A9AD664E42}"/>
              </a:ext>
            </a:extLst>
          </p:cNvPr>
          <p:cNvGrpSpPr/>
          <p:nvPr/>
        </p:nvGrpSpPr>
        <p:grpSpPr>
          <a:xfrm>
            <a:off x="529011" y="2820701"/>
            <a:ext cx="11008207" cy="2472596"/>
            <a:chOff x="529011" y="2820701"/>
            <a:chExt cx="11008207" cy="2472596"/>
          </a:xfrm>
        </p:grpSpPr>
        <p:pic>
          <p:nvPicPr>
            <p:cNvPr id="17410" name="Picture 2" descr="https://wikidocs.net/images/page/159499/4_6yI-Ecx36JYixgomc-inPg.png">
              <a:extLst>
                <a:ext uri="{FF2B5EF4-FFF2-40B4-BE49-F238E27FC236}">
                  <a16:creationId xmlns:a16="http://schemas.microsoft.com/office/drawing/2014/main" id="{32A65F1D-7C53-4EA1-948B-B4858612F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011" y="3041276"/>
              <a:ext cx="3844832" cy="171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https://wikidocs.net/images/page/159499/5_0aHodc667UfSyZj-UY8OQw.png">
              <a:extLst>
                <a:ext uri="{FF2B5EF4-FFF2-40B4-BE49-F238E27FC236}">
                  <a16:creationId xmlns:a16="http://schemas.microsoft.com/office/drawing/2014/main" id="{FA652292-B773-4544-9886-1692748188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3919" y="2820701"/>
              <a:ext cx="6363299" cy="247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3FD4D95-72F4-458E-B76A-20D1DB92CE85}"/>
                </a:ext>
              </a:extLst>
            </p:cNvPr>
            <p:cNvSpPr/>
            <p:nvPr/>
          </p:nvSpPr>
          <p:spPr>
            <a:xfrm>
              <a:off x="4373843" y="4293721"/>
              <a:ext cx="105296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두 블록의 </a:t>
              </a:r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내부 구조</a:t>
              </a:r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6AACC802-DDED-4C2D-9D1C-EFD6D05A7B84}"/>
                </a:ext>
              </a:extLst>
            </p:cNvPr>
            <p:cNvSpPr/>
            <p:nvPr/>
          </p:nvSpPr>
          <p:spPr>
            <a:xfrm>
              <a:off x="4579501" y="3742793"/>
              <a:ext cx="607706" cy="484632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5890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인코더</a:t>
            </a:r>
            <a:r>
              <a:rPr lang="en-US" altLang="ko-KR" b="1" dirty="0"/>
              <a:t>-</a:t>
            </a:r>
            <a:r>
              <a:rPr lang="ko-KR" altLang="en-US" b="1" dirty="0" err="1"/>
              <a:t>디코더</a:t>
            </a:r>
            <a:r>
              <a:rPr lang="ko-KR" altLang="en-US" b="1" dirty="0"/>
              <a:t> 모델</a:t>
            </a:r>
            <a:r>
              <a:rPr lang="en-US" altLang="ko-KR" b="1" dirty="0"/>
              <a:t>: </a:t>
            </a:r>
            <a:r>
              <a:rPr lang="ko-KR" altLang="en-US" b="1" dirty="0"/>
              <a:t>인코더 모듈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ECD9A9-DFBA-4317-863E-2CA6D469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인코더 부분은 </a:t>
            </a:r>
            <a:r>
              <a:rPr lang="en-US" altLang="ko-KR" dirty="0"/>
              <a:t>LSTM </a:t>
            </a:r>
            <a:r>
              <a:rPr lang="ko-KR" altLang="en-US" dirty="0"/>
              <a:t>셀</a:t>
            </a:r>
            <a:endParaRPr lang="en-US" altLang="ko-KR" dirty="0"/>
          </a:p>
          <a:p>
            <a:r>
              <a:rPr lang="en-US" altLang="ko-KR" dirty="0"/>
              <a:t>'</a:t>
            </a:r>
            <a:r>
              <a:rPr lang="ko-KR" altLang="en-US" dirty="0"/>
              <a:t>컨텍스트 벡터</a:t>
            </a:r>
            <a:r>
              <a:rPr lang="en-US" altLang="ko-KR" dirty="0"/>
              <a:t>’</a:t>
            </a:r>
          </a:p>
          <a:p>
            <a:pPr lvl="1"/>
            <a:r>
              <a:rPr lang="ko-KR" altLang="en-US" dirty="0"/>
              <a:t>내부 상태가 </a:t>
            </a:r>
            <a:r>
              <a:rPr lang="ko-KR" altLang="en-US" dirty="0" err="1"/>
              <a:t>디코더</a:t>
            </a:r>
            <a:r>
              <a:rPr lang="ko-KR" altLang="en-US" dirty="0"/>
              <a:t> 부분으로 전달되어 대상 시퀀스를 생성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58E659-6C70-4749-9BAE-CD8E82FFAE0F}"/>
              </a:ext>
            </a:extLst>
          </p:cNvPr>
          <p:cNvGrpSpPr/>
          <p:nvPr/>
        </p:nvGrpSpPr>
        <p:grpSpPr>
          <a:xfrm>
            <a:off x="2177145" y="2318575"/>
            <a:ext cx="6624513" cy="3696463"/>
            <a:chOff x="2177145" y="2318575"/>
            <a:chExt cx="6624513" cy="3696463"/>
          </a:xfrm>
        </p:grpSpPr>
        <p:pic>
          <p:nvPicPr>
            <p:cNvPr id="19458" name="Picture 2" descr="https://wikidocs.net/images/page/159499/6_W02VVwUd0aDiitTnfopx0g.png">
              <a:extLst>
                <a:ext uri="{FF2B5EF4-FFF2-40B4-BE49-F238E27FC236}">
                  <a16:creationId xmlns:a16="http://schemas.microsoft.com/office/drawing/2014/main" id="{F456C302-0E1E-4D63-89B6-616E4D9B4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4588" y="2369094"/>
              <a:ext cx="5190267" cy="3645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156808-495D-4426-8991-7A7533C8F20B}"/>
                </a:ext>
              </a:extLst>
            </p:cNvPr>
            <p:cNvSpPr/>
            <p:nvPr/>
          </p:nvSpPr>
          <p:spPr>
            <a:xfrm>
              <a:off x="2177145" y="2318575"/>
              <a:ext cx="483482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 부분의 각 시간 단계의 출력은 모두 폐기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9568DD-E5E1-4B38-A0B0-4E12EC58A64E}"/>
                </a:ext>
              </a:extLst>
            </p:cNvPr>
            <p:cNvSpPr txBox="1"/>
            <p:nvPr/>
          </p:nvSpPr>
          <p:spPr>
            <a:xfrm>
              <a:off x="6622856" y="3589410"/>
              <a:ext cx="217880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인코더의 마지막 상태는 </a:t>
              </a:r>
              <a:endPara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디코더로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전달한다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컨텍스트 벡터라고 한다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783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인코더</a:t>
            </a:r>
            <a:r>
              <a:rPr lang="en-US" altLang="ko-KR" b="1" dirty="0"/>
              <a:t>-</a:t>
            </a:r>
            <a:r>
              <a:rPr lang="ko-KR" altLang="en-US" b="1" dirty="0" err="1"/>
              <a:t>디코더</a:t>
            </a:r>
            <a:r>
              <a:rPr lang="ko-KR" altLang="en-US" b="1" dirty="0"/>
              <a:t> 모델</a:t>
            </a:r>
            <a:r>
              <a:rPr lang="en-US" altLang="ko-KR" b="1" dirty="0"/>
              <a:t>: </a:t>
            </a:r>
            <a:r>
              <a:rPr lang="ko-KR" altLang="en-US" b="1" dirty="0" err="1"/>
              <a:t>디코더</a:t>
            </a:r>
            <a:r>
              <a:rPr lang="ko-KR" altLang="en-US" b="1" dirty="0"/>
              <a:t> 모듈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ECD9A9-DFBA-4317-863E-2CA6D469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전체 입력 시퀀스를 읽은 후 인코더는 내부 상태를 </a:t>
            </a:r>
            <a:r>
              <a:rPr lang="ko-KR" altLang="en-US" dirty="0" err="1"/>
              <a:t>디코더에</a:t>
            </a:r>
            <a:r>
              <a:rPr lang="ko-KR" altLang="en-US" dirty="0"/>
              <a:t> 전달하고 여기에서 출력 시퀀스의 예측이 시작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95C5A7-714D-48BF-90D8-EC0E9DB120B2}"/>
              </a:ext>
            </a:extLst>
          </p:cNvPr>
          <p:cNvGrpSpPr/>
          <p:nvPr/>
        </p:nvGrpSpPr>
        <p:grpSpPr>
          <a:xfrm>
            <a:off x="2077135" y="1845990"/>
            <a:ext cx="7487148" cy="3859485"/>
            <a:chOff x="2077135" y="1845990"/>
            <a:chExt cx="7487148" cy="3859485"/>
          </a:xfrm>
        </p:grpSpPr>
        <p:pic>
          <p:nvPicPr>
            <p:cNvPr id="20482" name="Picture 2" descr="https://wikidocs.net/images/page/159499/7_yYL1eM6UWbBZa9N975ShpA_1.png">
              <a:extLst>
                <a:ext uri="{FF2B5EF4-FFF2-40B4-BE49-F238E27FC236}">
                  <a16:creationId xmlns:a16="http://schemas.microsoft.com/office/drawing/2014/main" id="{8DDF7F7B-AADC-4D17-8E83-9566FC6F6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0313" y="1959531"/>
              <a:ext cx="5916711" cy="3745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FE87665-D212-4041-B099-C202496F86A1}"/>
                </a:ext>
              </a:extLst>
            </p:cNvPr>
            <p:cNvSpPr/>
            <p:nvPr/>
          </p:nvSpPr>
          <p:spPr>
            <a:xfrm>
              <a:off x="2077135" y="2701820"/>
              <a:ext cx="143180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lvl="1"/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인코더의 </a:t>
              </a:r>
              <a:endPara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lvl="1"/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마지막 </a:t>
              </a:r>
              <a:endPara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lvl="1"/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내부 상태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50D025-8D23-4D73-9312-249DB451C8FF}"/>
                </a:ext>
              </a:extLst>
            </p:cNvPr>
            <p:cNvSpPr txBox="1"/>
            <p:nvPr/>
          </p:nvSpPr>
          <p:spPr>
            <a:xfrm>
              <a:off x="7687169" y="3417004"/>
              <a:ext cx="1877114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인코더의 마지막 상태는 </a:t>
              </a:r>
              <a:r>
                <a:rPr lang="ko-KR" altLang="en-US" sz="16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디코더로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전달한다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컨텍스트 벡터라고 한다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F75E7E-6259-45B4-A3B4-2EDB4457D2A9}"/>
                </a:ext>
              </a:extLst>
            </p:cNvPr>
            <p:cNvSpPr txBox="1"/>
            <p:nvPr/>
          </p:nvSpPr>
          <p:spPr>
            <a:xfrm>
              <a:off x="3651920" y="1845990"/>
              <a:ext cx="443001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매 시간간격 마다 예측 단어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/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출력이 있다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318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C0E68-6A1C-4F95-A4A1-D5F2BF49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EC03608-4BDE-4658-A322-156DE5D0B06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시각 피질 연구에서 </a:t>
            </a:r>
            <a:r>
              <a:rPr lang="en-US" altLang="ko-KR"/>
              <a:t>CNN  </a:t>
            </a:r>
            <a:r>
              <a:rPr lang="ko-KR" altLang="en-US"/>
              <a:t>모델 도출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2017D77-6A57-48F1-AE04-0A8F8993598A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허벨과 위젤의 발견은 합성곱 신경망</a:t>
            </a:r>
            <a:r>
              <a:rPr lang="en-US" altLang="ko-KR"/>
              <a:t>(CNN)</a:t>
            </a:r>
            <a:r>
              <a:rPr lang="ko-KR" altLang="en-US"/>
              <a:t>의 설계에 큰 영향</a:t>
            </a:r>
            <a:endParaRPr lang="en-US" altLang="ko-KR"/>
          </a:p>
          <a:p>
            <a:pPr lvl="1"/>
            <a:r>
              <a:rPr lang="en-US" altLang="ko-KR"/>
              <a:t>CNN</a:t>
            </a:r>
            <a:r>
              <a:rPr lang="ko-KR" altLang="en-US"/>
              <a:t>은 시각 피질의 계층적 구조를 모방하여 이미지를 처리하며</a:t>
            </a:r>
            <a:endParaRPr lang="en-US" altLang="ko-KR"/>
          </a:p>
          <a:p>
            <a:pPr lvl="1"/>
            <a:r>
              <a:rPr lang="ko-KR" altLang="en-US"/>
              <a:t>각 층에서 저수준 특징</a:t>
            </a:r>
            <a:r>
              <a:rPr lang="en-US" altLang="ko-KR"/>
              <a:t>(</a:t>
            </a:r>
            <a:r>
              <a:rPr lang="ko-KR" altLang="en-US"/>
              <a:t>선</a:t>
            </a:r>
            <a:r>
              <a:rPr lang="en-US" altLang="ko-KR"/>
              <a:t>, </a:t>
            </a:r>
            <a:r>
              <a:rPr lang="ko-KR" altLang="en-US"/>
              <a:t>모서리</a:t>
            </a:r>
            <a:r>
              <a:rPr lang="en-US" altLang="ko-KR"/>
              <a:t>)</a:t>
            </a:r>
            <a:r>
              <a:rPr lang="ko-KR" altLang="en-US"/>
              <a:t>에서 고수준 특징</a:t>
            </a:r>
            <a:r>
              <a:rPr lang="en-US" altLang="ko-KR"/>
              <a:t>(</a:t>
            </a:r>
            <a:r>
              <a:rPr lang="ko-KR" altLang="en-US"/>
              <a:t>객체</a:t>
            </a:r>
            <a:r>
              <a:rPr lang="en-US" altLang="ko-KR"/>
              <a:t>)</a:t>
            </a:r>
            <a:r>
              <a:rPr lang="ko-KR" altLang="en-US"/>
              <a:t>으로 추출하는 방식을 사용함</a:t>
            </a:r>
            <a:endParaRPr lang="en-US" altLang="ko-KR"/>
          </a:p>
          <a:p>
            <a:pPr lvl="1"/>
            <a:r>
              <a:rPr lang="ko-KR" altLang="ko-KR" b="1">
                <a:solidFill>
                  <a:schemeClr val="tx1"/>
                </a:solidFill>
                <a:latin typeface="Arial" panose="020B0604020202020204" pitchFamily="34" charset="0"/>
              </a:rPr>
              <a:t>수용장</a:t>
            </a:r>
            <a:r>
              <a:rPr lang="ko-KR" altLang="en-US" b="1">
                <a:solidFill>
                  <a:schemeClr val="tx1"/>
                </a:solidFill>
                <a:latin typeface="Arial" panose="020B0604020202020204" pitchFamily="34" charset="0"/>
              </a:rPr>
              <a:t>은 </a:t>
            </a:r>
            <a:r>
              <a:rPr lang="ko-KR" altLang="ko-KR">
                <a:solidFill>
                  <a:schemeClr val="tx1"/>
                </a:solidFill>
                <a:latin typeface="Arial" panose="020B0604020202020204" pitchFamily="34" charset="0"/>
              </a:rPr>
              <a:t> 특정 뉴런이 반응하는 </a:t>
            </a:r>
            <a:r>
              <a:rPr lang="ko-KR" altLang="en-US">
                <a:solidFill>
                  <a:schemeClr val="tx1"/>
                </a:solidFill>
                <a:latin typeface="Arial" panose="020B0604020202020204" pitchFamily="34" charset="0"/>
              </a:rPr>
              <a:t>시각피질의 </a:t>
            </a:r>
            <a:r>
              <a:rPr lang="ko-KR" altLang="ko-KR">
                <a:solidFill>
                  <a:schemeClr val="tx1"/>
                </a:solidFill>
                <a:latin typeface="Arial" panose="020B0604020202020204" pitchFamily="34" charset="0"/>
              </a:rPr>
              <a:t>공간의 영역을 의미</a:t>
            </a: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lvl="2"/>
            <a:r>
              <a:rPr lang="ko-KR" altLang="en-US">
                <a:solidFill>
                  <a:schemeClr val="tx1"/>
                </a:solidFill>
                <a:latin typeface="Arial" panose="020B0604020202020204" pitchFamily="34" charset="0"/>
              </a:rPr>
              <a:t>아래 그림에서 파란색 </a:t>
            </a: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Arial" panose="020B0604020202020204" pitchFamily="34" charset="0"/>
              </a:rPr>
              <a:t>개의 원 모양 </a:t>
            </a:r>
            <a:endParaRPr lang="en-US" altLang="ko-KR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/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2D9966-1373-43BA-BA0B-0DD9D095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76" y="2778785"/>
            <a:ext cx="8957706" cy="30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77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D5A3F7B-40B6-44AA-937F-8480C6BD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인코더의 훈련과 테스트 과정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070CFD-6ED0-4C9E-8D86-325E68C9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64" y="1206701"/>
            <a:ext cx="4029104" cy="4171981"/>
          </a:xfrm>
          <a:prstGeom prst="rect">
            <a:avLst/>
          </a:prstGeom>
        </p:spPr>
      </p:pic>
      <p:pic>
        <p:nvPicPr>
          <p:cNvPr id="21506" name="Picture 2" descr="https://wikidocs.net/images/page/159499/8_5nD2k6cRx1GJwB_qTtypEw.png">
            <a:extLst>
              <a:ext uri="{FF2B5EF4-FFF2-40B4-BE49-F238E27FC236}">
                <a16:creationId xmlns:a16="http://schemas.microsoft.com/office/drawing/2014/main" id="{25576F74-3579-4E6F-B1CA-74ECC30AF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963" y="2026872"/>
            <a:ext cx="5537621" cy="227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9767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디코더의</a:t>
            </a:r>
            <a:r>
              <a:rPr lang="ko-KR" altLang="en-US" dirty="0"/>
              <a:t> 훈련</a:t>
            </a:r>
            <a:r>
              <a:rPr lang="en-US" altLang="ko-KR" dirty="0"/>
              <a:t>(Train)</a:t>
            </a:r>
            <a:r>
              <a:rPr lang="ko-KR" altLang="en-US" dirty="0"/>
              <a:t>과정 </a:t>
            </a:r>
            <a:r>
              <a:rPr lang="en-US" altLang="ko-KR" dirty="0"/>
              <a:t>: Teacher Forcing </a:t>
            </a:r>
            <a:r>
              <a:rPr lang="ko-KR" altLang="en-US" dirty="0"/>
              <a:t>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ECD9A9-DFBA-4317-863E-2CA6D469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디코더</a:t>
            </a:r>
            <a:r>
              <a:rPr lang="ko-KR" altLang="en-US" dirty="0"/>
              <a:t> 모델을 훈련하기 위해 </a:t>
            </a:r>
            <a:r>
              <a:rPr lang="en-US" altLang="ko-KR" dirty="0"/>
              <a:t>"Teacher Forcing"</a:t>
            </a:r>
            <a:r>
              <a:rPr lang="ko-KR" altLang="en-US" dirty="0"/>
              <a:t>이라는 기술을 사용한다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이전 시간 단계의 실제 출력</a:t>
            </a:r>
            <a:r>
              <a:rPr lang="en-US" altLang="ko-KR" dirty="0"/>
              <a:t>/</a:t>
            </a:r>
            <a:r>
              <a:rPr lang="ko-KR" altLang="en-US" dirty="0"/>
              <a:t>토큰</a:t>
            </a:r>
            <a:r>
              <a:rPr lang="en-US" altLang="ko-KR" dirty="0"/>
              <a:t>(</a:t>
            </a:r>
            <a:r>
              <a:rPr lang="ko-KR" altLang="en-US" dirty="0"/>
              <a:t>예측된 출력</a:t>
            </a:r>
            <a:r>
              <a:rPr lang="en-US" altLang="ko-KR" dirty="0"/>
              <a:t>/</a:t>
            </a:r>
            <a:r>
              <a:rPr lang="ko-KR" altLang="en-US" dirty="0"/>
              <a:t>토큰이 아님</a:t>
            </a:r>
            <a:r>
              <a:rPr lang="en-US" altLang="ko-KR" dirty="0"/>
              <a:t>)</a:t>
            </a:r>
            <a:r>
              <a:rPr lang="ko-KR" altLang="en-US" dirty="0"/>
              <a:t>을 현재 시간 단계의 입력으로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386F57-96E6-4B1F-9057-E41E32FB836E}"/>
              </a:ext>
            </a:extLst>
          </p:cNvPr>
          <p:cNvGrpSpPr/>
          <p:nvPr/>
        </p:nvGrpSpPr>
        <p:grpSpPr>
          <a:xfrm>
            <a:off x="1459254" y="1936397"/>
            <a:ext cx="9734366" cy="4169721"/>
            <a:chOff x="1459254" y="1936397"/>
            <a:chExt cx="9734366" cy="4169721"/>
          </a:xfrm>
        </p:grpSpPr>
        <p:pic>
          <p:nvPicPr>
            <p:cNvPr id="22530" name="Picture 2" descr="https://wikidocs.net/images/page/159499/9_3gCQBomC_AolBeF1klw_ig.png">
              <a:extLst>
                <a:ext uri="{FF2B5EF4-FFF2-40B4-BE49-F238E27FC236}">
                  <a16:creationId xmlns:a16="http://schemas.microsoft.com/office/drawing/2014/main" id="{23FC4B16-4700-4035-9186-08A84D65B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259" y="1936397"/>
              <a:ext cx="7446361" cy="4169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8AA5F3-8522-4685-B76B-923C7844C192}"/>
                </a:ext>
              </a:extLst>
            </p:cNvPr>
            <p:cNvSpPr txBox="1"/>
            <p:nvPr/>
          </p:nvSpPr>
          <p:spPr>
            <a:xfrm>
              <a:off x="1459254" y="2357541"/>
              <a:ext cx="1806461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y1_pred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‘de’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를 예측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y1_real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‘</a:t>
              </a:r>
              <a:r>
                <a:rPr lang="en-US" altLang="ko-KR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ravi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’. 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교사학습을 적용함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22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디코더의</a:t>
            </a:r>
            <a:r>
              <a:rPr lang="ko-KR" altLang="en-US" dirty="0"/>
              <a:t> 테스트</a:t>
            </a:r>
            <a:r>
              <a:rPr lang="en-US" altLang="ko-KR" dirty="0"/>
              <a:t>(Test)</a:t>
            </a:r>
            <a:r>
              <a:rPr lang="ko-KR" altLang="en-US" dirty="0"/>
              <a:t>과정</a:t>
            </a:r>
            <a:r>
              <a:rPr lang="en-US" altLang="ko-KR" dirty="0"/>
              <a:t>: Teacher Forcing </a:t>
            </a:r>
            <a:r>
              <a:rPr lang="ko-KR" altLang="en-US" dirty="0"/>
              <a:t>적용하지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23554" name="Picture 2" descr="https://wikidocs.net/images/page/159499/10_QaJKYwjg06vzooJVGKOIEw.png">
            <a:extLst>
              <a:ext uri="{FF2B5EF4-FFF2-40B4-BE49-F238E27FC236}">
                <a16:creationId xmlns:a16="http://schemas.microsoft.com/office/drawing/2014/main" id="{1686CAEA-33AB-4C4D-85E3-30B0A993F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15" y="1446570"/>
            <a:ext cx="9223927" cy="410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656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디코더의</a:t>
            </a:r>
            <a:r>
              <a:rPr lang="ko-KR" altLang="en-US" dirty="0"/>
              <a:t> 테스트</a:t>
            </a:r>
            <a:r>
              <a:rPr lang="en-US" altLang="ko-KR" dirty="0"/>
              <a:t>(Test)</a:t>
            </a:r>
            <a:r>
              <a:rPr lang="ko-KR" altLang="en-US" dirty="0"/>
              <a:t>과정</a:t>
            </a:r>
            <a:r>
              <a:rPr lang="en-US" altLang="ko-KR" dirty="0"/>
              <a:t>: Teacher Forcing </a:t>
            </a:r>
            <a:r>
              <a:rPr lang="ko-KR" altLang="en-US" dirty="0"/>
              <a:t>적용하지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578" name="Picture 2" descr="https://wikidocs.net/images/page/159499/11_PdckBUuynt8wCVJ6f197Rw.png">
            <a:extLst>
              <a:ext uri="{FF2B5EF4-FFF2-40B4-BE49-F238E27FC236}">
                <a16:creationId xmlns:a16="http://schemas.microsoft.com/office/drawing/2014/main" id="{BD1BC8F0-8E12-4F17-A8BD-1009F99E03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969" y="1961677"/>
            <a:ext cx="6612858" cy="34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E0F0139-1698-45F6-BBA1-9600C70B0E5D}"/>
              </a:ext>
            </a:extLst>
          </p:cNvPr>
          <p:cNvSpPr/>
          <p:nvPr/>
        </p:nvSpPr>
        <p:spPr>
          <a:xfrm>
            <a:off x="1775791" y="1010098"/>
            <a:ext cx="85438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훈련된 모델에 따르면 테스트 시간의 예측 시퀀스는 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"</a:t>
            </a:r>
            <a:r>
              <a:rPr lang="en-US" altLang="ko-KR" dirty="0" err="1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ravi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de </a:t>
            </a:r>
            <a:r>
              <a:rPr lang="en-US" altLang="ko-KR" dirty="0" err="1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rencontrer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 err="1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rencontrer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“</a:t>
            </a:r>
          </a:p>
          <a:p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모델이 훈련이 충분하지 않아서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테스트 과정에서 정확한 예측을 하지 못했다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endParaRPr lang="ko-KR" altLang="en-US" dirty="0">
              <a:solidFill>
                <a:srgbClr val="0070C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1968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인코더</a:t>
            </a:r>
            <a:r>
              <a:rPr lang="en-US" altLang="ko-KR" b="1" dirty="0"/>
              <a:t>-</a:t>
            </a:r>
            <a:r>
              <a:rPr lang="ko-KR" altLang="en-US" b="1" dirty="0" err="1"/>
              <a:t>디코더</a:t>
            </a:r>
            <a:r>
              <a:rPr lang="ko-KR" altLang="en-US" b="1" dirty="0"/>
              <a:t> 모델의 </a:t>
            </a:r>
            <a:r>
              <a:rPr lang="ko-KR" altLang="en-US" b="1" dirty="0" err="1"/>
              <a:t>임베딩</a:t>
            </a:r>
            <a:r>
              <a:rPr lang="ko-KR" altLang="en-US" b="1" dirty="0"/>
              <a:t> 층에 대하여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ECD9A9-DFBA-4317-863E-2CA6D469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임베딩</a:t>
            </a:r>
            <a:r>
              <a:rPr lang="ko-KR" altLang="en-US" dirty="0"/>
              <a:t> 레이어는 </a:t>
            </a:r>
            <a:r>
              <a:rPr lang="en-US" altLang="ko-KR" dirty="0"/>
              <a:t>Word2Vec </a:t>
            </a:r>
            <a:r>
              <a:rPr lang="ko-KR" altLang="en-US" dirty="0" err="1"/>
              <a:t>임베딩처럼</a:t>
            </a:r>
            <a:r>
              <a:rPr lang="ko-KR" altLang="en-US" dirty="0"/>
              <a:t> 사전 훈련되거나 모델 자체로 훈련될 수 있습니다</a:t>
            </a:r>
          </a:p>
        </p:txBody>
      </p:sp>
      <p:pic>
        <p:nvPicPr>
          <p:cNvPr id="25602" name="Picture 2" descr="https://wikidocs.net/images/page/159499/12_OWrsfe6vtTUU--cuYWSrtA.png">
            <a:extLst>
              <a:ext uri="{FF2B5EF4-FFF2-40B4-BE49-F238E27FC236}">
                <a16:creationId xmlns:a16="http://schemas.microsoft.com/office/drawing/2014/main" id="{F5FE07B5-DFFA-4C05-896F-A42FB321C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650" y="1766326"/>
            <a:ext cx="6596624" cy="381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5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인코더</a:t>
            </a:r>
            <a:r>
              <a:rPr lang="en-US" altLang="ko-KR" b="1" dirty="0"/>
              <a:t>-</a:t>
            </a:r>
            <a:r>
              <a:rPr lang="ko-KR" altLang="en-US" b="1" dirty="0" err="1"/>
              <a:t>디코더</a:t>
            </a:r>
            <a:r>
              <a:rPr lang="ko-KR" altLang="en-US" b="1" dirty="0"/>
              <a:t> 테스트 과정의 마지막 단계 가시화</a:t>
            </a:r>
            <a:endParaRPr lang="ko-KR" altLang="en-US" dirty="0"/>
          </a:p>
        </p:txBody>
      </p:sp>
      <p:pic>
        <p:nvPicPr>
          <p:cNvPr id="26626" name="Picture 2" descr="https://wikidocs.net/images/page/159499/13_B5pqh5hTgTaNiuUQhtxBQA.png">
            <a:extLst>
              <a:ext uri="{FF2B5EF4-FFF2-40B4-BE49-F238E27FC236}">
                <a16:creationId xmlns:a16="http://schemas.microsoft.com/office/drawing/2014/main" id="{A2EEFF53-E4E6-4103-808D-0145A721A0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24" y="1273233"/>
            <a:ext cx="10090205" cy="407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5735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A0489DC-5BFA-4285-905F-CE7A122F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예제</a:t>
            </a:r>
            <a:r>
              <a:rPr lang="en-US" altLang="ko-KR" b="1" dirty="0"/>
              <a:t>) </a:t>
            </a:r>
            <a:r>
              <a:rPr lang="ko-KR" altLang="en-US" b="1" dirty="0"/>
              <a:t>인코더</a:t>
            </a:r>
            <a:r>
              <a:rPr lang="en-US" altLang="ko-KR" b="1" dirty="0"/>
              <a:t>-</a:t>
            </a:r>
            <a:r>
              <a:rPr lang="ko-KR" altLang="en-US" b="1" dirty="0" err="1"/>
              <a:t>디코더</a:t>
            </a:r>
            <a:r>
              <a:rPr lang="en-US" altLang="ko-KR" b="1" dirty="0"/>
              <a:t>: RNN </a:t>
            </a:r>
            <a:r>
              <a:rPr lang="ko-KR" altLang="en-US" b="1" dirty="0"/>
              <a:t>사용한 기계번역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E50595-CD49-4AA3-BD75-CD6550AAAD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56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79CE27-B424-488A-B072-EA208054B088}"/>
              </a:ext>
            </a:extLst>
          </p:cNvPr>
          <p:cNvGrpSpPr/>
          <p:nvPr/>
        </p:nvGrpSpPr>
        <p:grpSpPr>
          <a:xfrm>
            <a:off x="801148" y="1291654"/>
            <a:ext cx="9993109" cy="3668202"/>
            <a:chOff x="323353" y="2177221"/>
            <a:chExt cx="9993109" cy="366820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8A98AD9-B48A-41DD-BC38-C67C8381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353" y="2177221"/>
              <a:ext cx="9993108" cy="366820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F98FEE-D9FD-4C13-9BF5-A54DCFCD8BB9}"/>
                </a:ext>
              </a:extLst>
            </p:cNvPr>
            <p:cNvSpPr txBox="1"/>
            <p:nvPr/>
          </p:nvSpPr>
          <p:spPr>
            <a:xfrm>
              <a:off x="2129814" y="2335213"/>
              <a:ext cx="2073018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소스의 벡터표현으로 </a:t>
              </a:r>
              <a:endPara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디코더의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초기값으로 사용한다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2BB4C0-E398-4487-9BCB-EFE90082E241}"/>
                </a:ext>
              </a:extLst>
            </p:cNvPr>
            <p:cNvSpPr txBox="1"/>
            <p:nvPr/>
          </p:nvSpPr>
          <p:spPr>
            <a:xfrm>
              <a:off x="389615" y="4520875"/>
              <a:ext cx="1742661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입력 단어 </a:t>
              </a:r>
              <a:r>
                <a:rPr lang="ko-KR" altLang="en-US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</a:t>
              </a:r>
              <a:endPara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r"/>
              <a:endPara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r"/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소스 문장  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 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B2A3B-148E-46D9-AAA4-A22B40C54272}"/>
                </a:ext>
              </a:extLst>
            </p:cNvPr>
            <p:cNvSpPr txBox="1"/>
            <p:nvPr/>
          </p:nvSpPr>
          <p:spPr>
            <a:xfrm>
              <a:off x="1027990" y="3324330"/>
              <a:ext cx="1055062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초기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 </a:t>
              </a:r>
            </a:p>
            <a:p>
              <a:pPr algn="ctr"/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상태 벡터</a:t>
              </a:r>
              <a:endPara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ctr"/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(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대부분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0)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E60D52-097B-4F27-B16F-456F83EE0887}"/>
                </a:ext>
              </a:extLst>
            </p:cNvPr>
            <p:cNvSpPr txBox="1"/>
            <p:nvPr/>
          </p:nvSpPr>
          <p:spPr>
            <a:xfrm>
              <a:off x="8798308" y="2813175"/>
              <a:ext cx="151815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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타켓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 문장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00FA6A-12AF-4DF3-9D2F-108F9F869D36}"/>
                </a:ext>
              </a:extLst>
            </p:cNvPr>
            <p:cNvSpPr txBox="1"/>
            <p:nvPr/>
          </p:nvSpPr>
          <p:spPr>
            <a:xfrm>
              <a:off x="8642773" y="4451895"/>
              <a:ext cx="15181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ß"/>
              </a:pP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출력 단어</a:t>
              </a:r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anose="05000000000000000000" pitchFamily="2" charset="2"/>
              </a:endParaRPr>
            </a:p>
            <a:p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   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임베딩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5434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E50595-CD49-4AA3-BD75-CD6550AAA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0489DC-5BFA-4285-905F-CE7A122F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디코더에서</a:t>
            </a:r>
            <a:r>
              <a:rPr lang="ko-KR" altLang="en-US" dirty="0"/>
              <a:t> </a:t>
            </a:r>
            <a:r>
              <a:rPr lang="ko-KR" altLang="en-US" dirty="0" err="1"/>
              <a:t>디코더</a:t>
            </a:r>
            <a:r>
              <a:rPr lang="ko-KR" altLang="en-US" dirty="0"/>
              <a:t> 모듈의 분류기</a:t>
            </a:r>
            <a:r>
              <a:rPr lang="en-US" altLang="ko-KR" dirty="0"/>
              <a:t>(</a:t>
            </a:r>
            <a:r>
              <a:rPr lang="en-US" altLang="ko-KR" dirty="0" err="1"/>
              <a:t>Softmax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7023FB-680D-4F38-B2B5-1FBB26E4A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 분류기</a:t>
            </a:r>
            <a:r>
              <a:rPr lang="en-US" altLang="ko-KR" dirty="0"/>
              <a:t>(neural classifiers) </a:t>
            </a:r>
            <a:r>
              <a:rPr lang="ko-KR" altLang="en-US" dirty="0"/>
              <a:t>및 언어 모델과 유사하게 분류 부분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텍스트의 벡터 표현에서 토큰 확률을 얻는 방법</a:t>
            </a:r>
            <a:r>
              <a:rPr lang="en-US" altLang="ko-KR" dirty="0"/>
              <a:t>)</a:t>
            </a:r>
            <a:r>
              <a:rPr lang="ko-KR" altLang="en-US" dirty="0"/>
              <a:t>에 대해 매우 간단한 방식으로 생각할 수 있습니다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B3C2D04-9788-4DE7-8E77-A2AB48031A4A}"/>
              </a:ext>
            </a:extLst>
          </p:cNvPr>
          <p:cNvGrpSpPr/>
          <p:nvPr/>
        </p:nvGrpSpPr>
        <p:grpSpPr>
          <a:xfrm>
            <a:off x="903041" y="1726130"/>
            <a:ext cx="9257590" cy="4380905"/>
            <a:chOff x="903041" y="1726130"/>
            <a:chExt cx="9257590" cy="438090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8BAE889-5BCD-42B0-BE28-C3876FF3AD7B}"/>
                </a:ext>
              </a:extLst>
            </p:cNvPr>
            <p:cNvGrpSpPr/>
            <p:nvPr/>
          </p:nvGrpSpPr>
          <p:grpSpPr>
            <a:xfrm>
              <a:off x="903041" y="1726130"/>
              <a:ext cx="9257590" cy="4366706"/>
              <a:chOff x="903041" y="1726130"/>
              <a:chExt cx="9257590" cy="4366706"/>
            </a:xfrm>
          </p:grpSpPr>
          <p:pic>
            <p:nvPicPr>
              <p:cNvPr id="10242" name="Picture 2" descr="https://wikidocs.net/images/page/178172/Fig_01_05.png">
                <a:extLst>
                  <a:ext uri="{FF2B5EF4-FFF2-40B4-BE49-F238E27FC236}">
                    <a16:creationId xmlns:a16="http://schemas.microsoft.com/office/drawing/2014/main" id="{D0A923F7-57C8-442E-9C4C-7A7D574E57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041" y="1726130"/>
                <a:ext cx="9115602" cy="43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DA1E7C-D484-4736-8F4A-6FF95D823DFB}"/>
                  </a:ext>
                </a:extLst>
              </p:cNvPr>
              <p:cNvSpPr txBox="1"/>
              <p:nvPr/>
            </p:nvSpPr>
            <p:spPr>
              <a:xfrm>
                <a:off x="6096000" y="3818611"/>
                <a:ext cx="1906420" cy="738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h: context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벡터 표현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(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소스와 </a:t>
                </a:r>
                <a:endPara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endParaRPr>
              </a:p>
              <a:p>
                <a:pPr algn="ctr"/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이전 기억상태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)</a:t>
                </a:r>
                <a:endPara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3A1C94-77C2-4756-BD8A-900CB0069820}"/>
                  </a:ext>
                </a:extLst>
              </p:cNvPr>
              <p:cNvSpPr txBox="1"/>
              <p:nvPr/>
            </p:nvSpPr>
            <p:spPr>
              <a:xfrm>
                <a:off x="3095329" y="2551918"/>
                <a:ext cx="2107096" cy="738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context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벡터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가 사이즈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에서 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V-vocabulary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크기로 바뀜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116962-C25B-4345-9E40-C3D97B42A118}"/>
                  </a:ext>
                </a:extLst>
              </p:cNvPr>
              <p:cNvSpPr txBox="1"/>
              <p:nvPr/>
            </p:nvSpPr>
            <p:spPr>
              <a:xfrm>
                <a:off x="3135086" y="2580316"/>
                <a:ext cx="2107096" cy="738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context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벡터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가 사이즈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에서 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V-vocabulary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크기로 바뀜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A701F8-5134-4190-A26B-7010E45FF8D4}"/>
                  </a:ext>
                </a:extLst>
              </p:cNvPr>
              <p:cNvSpPr txBox="1"/>
              <p:nvPr/>
            </p:nvSpPr>
            <p:spPr>
              <a:xfrm>
                <a:off x="8561284" y="2599504"/>
                <a:ext cx="1400566" cy="738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다음 토큰을 위해서 확률 분포를 얻는다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</a:t>
                </a:r>
                <a:endPara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6234E7-832A-4447-9FB8-57A8E1098C7B}"/>
                  </a:ext>
                </a:extLst>
              </p:cNvPr>
              <p:cNvSpPr txBox="1"/>
              <p:nvPr/>
            </p:nvSpPr>
            <p:spPr>
              <a:xfrm>
                <a:off x="8464731" y="4358000"/>
                <a:ext cx="1695900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소스와 과거 기억을 진행한다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</a:t>
                </a:r>
                <a:endPara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6D60E3-6BAB-498B-A8E3-8EA30F404756}"/>
                </a:ext>
              </a:extLst>
            </p:cNvPr>
            <p:cNvSpPr txBox="1"/>
            <p:nvPr/>
          </p:nvSpPr>
          <p:spPr>
            <a:xfrm>
              <a:off x="1575496" y="5785059"/>
              <a:ext cx="140056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소스 문장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32529A-3E10-4A1D-BA7B-1906EA8C0529}"/>
                </a:ext>
              </a:extLst>
            </p:cNvPr>
            <p:cNvSpPr txBox="1"/>
            <p:nvPr/>
          </p:nvSpPr>
          <p:spPr>
            <a:xfrm>
              <a:off x="5778327" y="4799666"/>
              <a:ext cx="217297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단어 </a:t>
              </a:r>
              <a:r>
                <a:rPr lang="ko-KR" altLang="en-US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(Word2Vec)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D8E4F6-1288-40F8-B26A-69D1A27D32FD}"/>
                </a:ext>
              </a:extLst>
            </p:cNvPr>
            <p:cNvSpPr txBox="1"/>
            <p:nvPr/>
          </p:nvSpPr>
          <p:spPr>
            <a:xfrm>
              <a:off x="3425324" y="5799258"/>
              <a:ext cx="217297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바로 이전 기억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29224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A0489DC-5BFA-4285-905F-CE7A122F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디코더</a:t>
            </a:r>
            <a:r>
              <a:rPr lang="ko-KR" altLang="en-US" dirty="0"/>
              <a:t> 모듈의 분류기를 포함 훈련과정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E50595-CD49-4AA3-BD75-CD6550AAAD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11266" name="Picture 2" descr="https://wikidocs.net/images/page/178172/Fig_02_04_seq2seq_training_with_target.gif">
            <a:extLst>
              <a:ext uri="{FF2B5EF4-FFF2-40B4-BE49-F238E27FC236}">
                <a16:creationId xmlns:a16="http://schemas.microsoft.com/office/drawing/2014/main" id="{8593615E-AFDA-485B-B3B1-A4BD601E1C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344918"/>
            <a:ext cx="857250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326EF7D-0ACA-47E5-9366-36385AB368BE}"/>
              </a:ext>
            </a:extLst>
          </p:cNvPr>
          <p:cNvSpPr/>
          <p:nvPr/>
        </p:nvSpPr>
        <p:spPr>
          <a:xfrm>
            <a:off x="972082" y="817048"/>
            <a:ext cx="102478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인코더</a:t>
            </a:r>
            <a:r>
              <a: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1600" dirty="0" err="1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디코더</a:t>
            </a:r>
            <a:r>
              <a:rPr lang="ko-KR" altLang="en-US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모델 이전 컨텍스트가 주어진 다음 토큰의 확률 분포를 예측하도록 훈련한다</a:t>
            </a:r>
            <a:r>
              <a: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크로스 엔트로피 손실 함수 </a:t>
            </a:r>
            <a:r>
              <a: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1600" dirty="0">
              <a:solidFill>
                <a:srgbClr val="0070C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5155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AC8680-E135-4883-9912-C3B0C4D58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A607225-290B-48EF-99A7-45295B64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 </a:t>
            </a:r>
            <a:r>
              <a:rPr lang="en-US" altLang="ko-KR" dirty="0"/>
              <a:t> (</a:t>
            </a:r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디코더의</a:t>
            </a:r>
            <a:r>
              <a:rPr lang="ko-KR" altLang="en-US" dirty="0"/>
              <a:t> 텍스트 </a:t>
            </a:r>
            <a:r>
              <a:rPr lang="ko-KR" altLang="en-US" dirty="0" err="1"/>
              <a:t>임베딩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벡트</a:t>
            </a:r>
            <a:r>
              <a:rPr lang="ko-KR" altLang="en-US" dirty="0"/>
              <a:t> 크기</a:t>
            </a:r>
            <a:r>
              <a:rPr lang="en-US" altLang="ko-KR" dirty="0"/>
              <a:t>=4</a:t>
            </a:r>
            <a:r>
              <a:rPr lang="ko-KR" altLang="en-US" dirty="0"/>
              <a:t>인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256CDF-89CA-4359-A0F3-20BFCB668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 모델의 훈련 과정은 교사학습을 따라서 다음 단어를 예측한다</a:t>
            </a:r>
            <a:r>
              <a:rPr lang="en-US" altLang="ko-KR" dirty="0"/>
              <a:t>. (</a:t>
            </a:r>
            <a:r>
              <a:rPr lang="en-US" altLang="ko-KR" dirty="0" err="1"/>
              <a:t>Softmax</a:t>
            </a:r>
            <a:r>
              <a:rPr lang="ko-KR" altLang="en-US" dirty="0"/>
              <a:t>로 분류한다</a:t>
            </a:r>
            <a:r>
              <a:rPr lang="en-US" altLang="ko-KR" dirty="0"/>
              <a:t>.)</a:t>
            </a:r>
            <a:endParaRPr lang="en-US" altLang="ko-KR" dirty="0">
              <a:solidFill>
                <a:srgbClr val="000000"/>
              </a:solidFill>
              <a:latin typeface="-apple-system"/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입력 텍스트는 정수 인코딩하고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word2vec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등 이용하여 </a:t>
            </a:r>
            <a:r>
              <a:rPr lang="ko-KR" altLang="en-US" dirty="0" err="1">
                <a:solidFill>
                  <a:srgbClr val="000000"/>
                </a:solidFill>
                <a:latin typeface="-apple-system"/>
              </a:rPr>
              <a:t>임베딩하여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 각 시간 마다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RNN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셀에 입력으로 사용된다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. 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RNN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은 상태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(h)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를 업데이트 하면서 인코더 마지막 상태를 </a:t>
            </a:r>
            <a:r>
              <a:rPr lang="en-US" altLang="ko-KR" dirty="0" err="1">
                <a:solidFill>
                  <a:srgbClr val="000000"/>
                </a:solidFill>
                <a:latin typeface="-apple-system"/>
              </a:rPr>
              <a:t>contex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라고 한다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이 예제에서는 벡터 크기가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4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. </a:t>
            </a:r>
          </a:p>
          <a:p>
            <a:pPr lvl="1"/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이후 </a:t>
            </a:r>
            <a:r>
              <a:rPr lang="ko-KR" altLang="en-US" dirty="0" err="1">
                <a:solidFill>
                  <a:srgbClr val="000000"/>
                </a:solidFill>
                <a:latin typeface="-apple-system"/>
              </a:rPr>
              <a:t>디코드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-apple-system"/>
              </a:rPr>
              <a:t>sos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를 통해서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RNN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언어모델로 훈련한다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.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4EF9E93-02D5-4598-8EC8-F7418872F713}"/>
              </a:ext>
            </a:extLst>
          </p:cNvPr>
          <p:cNvGrpSpPr/>
          <p:nvPr/>
        </p:nvGrpSpPr>
        <p:grpSpPr>
          <a:xfrm>
            <a:off x="1033847" y="2170671"/>
            <a:ext cx="10315329" cy="3934744"/>
            <a:chOff x="1157415" y="1841158"/>
            <a:chExt cx="10315329" cy="393474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4565B53-8AA2-40A3-8397-9B861AE7110F}"/>
                </a:ext>
              </a:extLst>
            </p:cNvPr>
            <p:cNvGrpSpPr/>
            <p:nvPr/>
          </p:nvGrpSpPr>
          <p:grpSpPr>
            <a:xfrm>
              <a:off x="1157415" y="1841158"/>
              <a:ext cx="9322403" cy="3934744"/>
              <a:chOff x="1188792" y="1613582"/>
              <a:chExt cx="9986231" cy="416373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1A40031-24FA-4696-A987-2485AF5DE87E}"/>
                  </a:ext>
                </a:extLst>
              </p:cNvPr>
              <p:cNvSpPr/>
              <p:nvPr/>
            </p:nvSpPr>
            <p:spPr>
              <a:xfrm>
                <a:off x="1188792" y="5288578"/>
                <a:ext cx="99862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ko-KR" altLang="en-US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10BE8EE9-F157-4767-87EE-BD79D5ACE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69725" y="1613582"/>
                <a:ext cx="7785071" cy="2352676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4C7B598B-5A8A-4873-AADD-FF8713CBC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3026" y="4281889"/>
                <a:ext cx="7038975" cy="1495425"/>
              </a:xfrm>
              <a:prstGeom prst="rect">
                <a:avLst/>
              </a:prstGeom>
            </p:spPr>
          </p:pic>
          <p:cxnSp>
            <p:nvCxnSpPr>
              <p:cNvPr id="9" name="연결선: 꺾임 8">
                <a:extLst>
                  <a:ext uri="{FF2B5EF4-FFF2-40B4-BE49-F238E27FC236}">
                    <a16:creationId xmlns:a16="http://schemas.microsoft.com/office/drawing/2014/main" id="{DA15BD0A-5C7E-4FD7-ADD8-C5244B888842}"/>
                  </a:ext>
                </a:extLst>
              </p:cNvPr>
              <p:cNvCxnSpPr>
                <a:stCxn id="8" idx="1"/>
                <a:endCxn id="7" idx="1"/>
              </p:cNvCxnSpPr>
              <p:nvPr/>
            </p:nvCxnSpPr>
            <p:spPr>
              <a:xfrm rot="10800000" flipH="1">
                <a:off x="1853025" y="2789920"/>
                <a:ext cx="416699" cy="2239682"/>
              </a:xfrm>
              <a:prstGeom prst="bentConnector3">
                <a:avLst>
                  <a:gd name="adj1" fmla="val -54860"/>
                </a:avLst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5E679B-2B58-4B88-B927-2E692FD25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3395" y="4109380"/>
              <a:ext cx="1845066" cy="126434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5953BDA-0C5F-47EC-A564-F996CF591E64}"/>
                </a:ext>
              </a:extLst>
            </p:cNvPr>
            <p:cNvSpPr/>
            <p:nvPr/>
          </p:nvSpPr>
          <p:spPr>
            <a:xfrm>
              <a:off x="9708978" y="3125524"/>
              <a:ext cx="1763766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rgbClr val="B8001A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인코더의 정보들의 </a:t>
              </a:r>
              <a:endParaRPr lang="en-US" altLang="ko-KR" sz="1600" b="1" dirty="0">
                <a:solidFill>
                  <a:srgbClr val="B8001A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b="1" dirty="0">
                  <a:solidFill>
                    <a:srgbClr val="B8001A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압축된 벡터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24BCE3B-EB06-42F6-834C-B4ED9272EB89}"/>
                </a:ext>
              </a:extLst>
            </p:cNvPr>
            <p:cNvSpPr/>
            <p:nvPr/>
          </p:nvSpPr>
          <p:spPr>
            <a:xfrm>
              <a:off x="5169296" y="2197900"/>
              <a:ext cx="531032" cy="139711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06E26582-8AC3-4248-AE40-C1BAF7A636ED}"/>
                </a:ext>
              </a:extLst>
            </p:cNvPr>
            <p:cNvCxnSpPr>
              <a:cxnSpLocks/>
              <a:stCxn id="12" idx="4"/>
              <a:endCxn id="10" idx="0"/>
            </p:cNvCxnSpPr>
            <p:nvPr/>
          </p:nvCxnSpPr>
          <p:spPr>
            <a:xfrm rot="16200000" flipH="1">
              <a:off x="7488186" y="1541637"/>
              <a:ext cx="514369" cy="462111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3675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D7A093-5BD8-4218-B9AA-56C214DA0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4B9858C-B9E2-474E-86C2-8A666136CA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Convolutions for Images and Translation Invariance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0D72D1-E1B8-41CA-A5A1-76744695693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이미지에 대한 컨볼루션 모델의 직관을 이해</a:t>
            </a:r>
            <a:endParaRPr lang="en-US" altLang="ko-KR"/>
          </a:p>
          <a:p>
            <a:pPr lvl="1"/>
            <a:r>
              <a:rPr lang="ko-KR" altLang="en-US"/>
              <a:t>이미지에서 고양이를 찾으면 이 고양이가 이미지에서 어디에 있는지 신경 쓰지 않는다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고양이가 어딘가에 있다는 것만 신경쓰면 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en-US" altLang="ko-KR"/>
              <a:t>translation</a:t>
            </a:r>
            <a:r>
              <a:rPr lang="ko-KR" altLang="en-US"/>
              <a:t>은 공간의 이동에 대해 이야기하고 있기 때문이고</a:t>
            </a:r>
            <a:r>
              <a:rPr lang="en-US" altLang="ko-KR"/>
              <a:t>, </a:t>
            </a:r>
            <a:r>
              <a:rPr lang="ko-KR" altLang="en-US"/>
              <a:t>중요하지 않기를 원하기 때문에 불변성</a:t>
            </a:r>
            <a:r>
              <a:rPr lang="en-US" altLang="ko-KR"/>
              <a:t>(invariance)</a:t>
            </a:r>
            <a:r>
              <a:rPr lang="ko-KR" altLang="en-US"/>
              <a:t>을 말합니다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026" name="Picture 2" descr="https://wikidocs.net/images/page/178193/Fig_01_01.png">
            <a:extLst>
              <a:ext uri="{FF2B5EF4-FFF2-40B4-BE49-F238E27FC236}">
                <a16:creationId xmlns:a16="http://schemas.microsoft.com/office/drawing/2014/main" id="{D45F229D-A7D2-4CA6-9857-4EF05D364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41"/>
          <a:stretch/>
        </p:blipFill>
        <p:spPr bwMode="auto">
          <a:xfrm>
            <a:off x="1030214" y="2712400"/>
            <a:ext cx="9802956" cy="215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0484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8ECE12-17EB-4ED0-9395-86B53C166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D7A0BDE-2E12-4B5A-93B4-C8FA17401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 기계 번역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6A557-2A2D-409D-B9A8-0DDC551D0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기계번역에 사용하는 데이터 사이트 </a:t>
            </a:r>
            <a:r>
              <a:rPr lang="en-US" altLang="ko-KR" dirty="0"/>
              <a:t>(Corpus with two or more languages in parallel)</a:t>
            </a:r>
          </a:p>
          <a:p>
            <a:pPr lvl="1"/>
            <a:r>
              <a:rPr lang="en-US" altLang="ko-KR" dirty="0">
                <a:hlinkClick r:id="rId2"/>
              </a:rPr>
              <a:t>http://www.manythings.org/anki</a:t>
            </a:r>
            <a:endParaRPr lang="en-US" altLang="ko-KR" dirty="0"/>
          </a:p>
          <a:p>
            <a:pPr lvl="1"/>
            <a:r>
              <a:rPr lang="ko-KR" altLang="en-US" dirty="0"/>
              <a:t>다운로드 </a:t>
            </a:r>
            <a:r>
              <a:rPr lang="en-US" altLang="ko-KR" dirty="0"/>
              <a:t>:  kor-eng.zip  </a:t>
            </a:r>
            <a:r>
              <a:rPr lang="ko-KR" altLang="en-US" dirty="0"/>
              <a:t>및 압출 풀면 </a:t>
            </a:r>
            <a:r>
              <a:rPr lang="en-US" altLang="ko-KR" dirty="0"/>
              <a:t>kor.txt </a:t>
            </a:r>
            <a:r>
              <a:rPr lang="ko-KR" altLang="en-US" dirty="0"/>
              <a:t>파일을 얻는다</a:t>
            </a:r>
            <a:r>
              <a:rPr lang="en-US" altLang="ko-KR" dirty="0"/>
              <a:t>.  </a:t>
            </a:r>
          </a:p>
          <a:p>
            <a:pPr lvl="2"/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47E6B0E-9A44-4759-BCED-B65F8A3AC340}"/>
              </a:ext>
            </a:extLst>
          </p:cNvPr>
          <p:cNvGrpSpPr/>
          <p:nvPr/>
        </p:nvGrpSpPr>
        <p:grpSpPr>
          <a:xfrm>
            <a:off x="888078" y="1887823"/>
            <a:ext cx="7890553" cy="3998424"/>
            <a:chOff x="1418881" y="1850208"/>
            <a:chExt cx="7890553" cy="39984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380D65-3641-43B4-A2BB-B5C99241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3357" y="2466998"/>
              <a:ext cx="7886077" cy="338163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BFCBD6A-CF4B-43FC-A2F8-9B7DD1B0E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8881" y="1850208"/>
              <a:ext cx="3533775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29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8F360E-3933-4E5F-98DA-74ECD37C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0"/>
              <a:t>신경망 기계번역 </a:t>
            </a:r>
            <a:r>
              <a:rPr lang="en-US" altLang="ko-KR" b="0"/>
              <a:t>(Neural Machine Translation)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0FD480-FAA1-4CBC-82BA-00F5A54070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54BB7-73E8-4AB6-8DE1-58816E1A19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94" r="2451"/>
          <a:stretch/>
        </p:blipFill>
        <p:spPr>
          <a:xfrm>
            <a:off x="4271022" y="841198"/>
            <a:ext cx="7284586" cy="25878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9C6E02-6FC0-4521-A97B-F2B9C4869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10" r="13814"/>
          <a:stretch/>
        </p:blipFill>
        <p:spPr>
          <a:xfrm>
            <a:off x="406724" y="3785550"/>
            <a:ext cx="4960226" cy="19911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681EB5-5F9A-4EDD-B9FA-314ACF4A1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86" r="64507" b="61801"/>
          <a:stretch/>
        </p:blipFill>
        <p:spPr>
          <a:xfrm>
            <a:off x="636392" y="918518"/>
            <a:ext cx="2650506" cy="10214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4F5C09-7FED-4B51-B486-3AD56B724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803" y="3992155"/>
            <a:ext cx="6134100" cy="1323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A87601-15FF-41FD-AEAD-39A579918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814"/>
          <a:stretch/>
        </p:blipFill>
        <p:spPr>
          <a:xfrm>
            <a:off x="406724" y="3429000"/>
            <a:ext cx="5538791" cy="398141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CF9CDD2-6952-4C13-A75C-6658A5A77243}"/>
              </a:ext>
            </a:extLst>
          </p:cNvPr>
          <p:cNvCxnSpPr>
            <a:cxnSpLocks/>
            <a:stCxn id="5" idx="2"/>
            <a:endCxn id="7" idx="2"/>
          </p:cNvCxnSpPr>
          <p:nvPr/>
        </p:nvCxnSpPr>
        <p:spPr>
          <a:xfrm rot="5400000" flipH="1" flipV="1">
            <a:off x="5459574" y="2743393"/>
            <a:ext cx="460542" cy="5606016"/>
          </a:xfrm>
          <a:prstGeom prst="bentConnector3">
            <a:avLst>
              <a:gd name="adj1" fmla="val -496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6119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372F33A-990E-4C6E-AE31-24C198AA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Read Data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0DFC72-489B-4754-B465-C67D1D1193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CBFE3F-BFB1-484E-B889-0697DFBAC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82" y="3834105"/>
            <a:ext cx="5191125" cy="2076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C99878-DD0D-4874-A385-E6DE80AE9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44" r="45671"/>
          <a:stretch/>
        </p:blipFill>
        <p:spPr>
          <a:xfrm>
            <a:off x="1090882" y="947445"/>
            <a:ext cx="5485322" cy="2708312"/>
          </a:xfrm>
          <a:prstGeom prst="rect">
            <a:avLst/>
          </a:prstGeom>
        </p:spPr>
      </p:pic>
      <p:pic>
        <p:nvPicPr>
          <p:cNvPr id="7" name="내용 개체 틀 7">
            <a:extLst>
              <a:ext uri="{FF2B5EF4-FFF2-40B4-BE49-F238E27FC236}">
                <a16:creationId xmlns:a16="http://schemas.microsoft.com/office/drawing/2014/main" id="{0D283089-FBF5-462D-961D-2AF3D6715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12"/>
          <a:stretch/>
        </p:blipFill>
        <p:spPr>
          <a:xfrm>
            <a:off x="6784089" y="1773626"/>
            <a:ext cx="4930584" cy="240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635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A42F14-F151-4826-ABF4-A40328FC8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7C5A94-F50C-4372-9AEA-8FA1315FF77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35072" r="5657" b="43880"/>
          <a:stretch/>
        </p:blipFill>
        <p:spPr>
          <a:xfrm>
            <a:off x="322215" y="762653"/>
            <a:ext cx="9318677" cy="1024484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74D21AB9-34DC-416C-B295-B944ED4703C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9615" y="0"/>
            <a:ext cx="10090204" cy="704850"/>
          </a:xfrm>
        </p:spPr>
        <p:txBody>
          <a:bodyPr>
            <a:normAutofit/>
          </a:bodyPr>
          <a:lstStyle/>
          <a:p>
            <a:r>
              <a:rPr lang="ko-KR" altLang="en-US" b="0"/>
              <a:t>마침표를 제거</a:t>
            </a:r>
            <a:endParaRPr lang="ko-KR" altLang="en-US"/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2A08B065-02F4-4D01-9C3B-BA274129A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0" r="71837" b="79934"/>
          <a:stretch/>
        </p:blipFill>
        <p:spPr>
          <a:xfrm>
            <a:off x="7051598" y="3039636"/>
            <a:ext cx="2781766" cy="614053"/>
          </a:xfrm>
          <a:prstGeom prst="rect">
            <a:avLst/>
          </a:prstGeom>
        </p:spPr>
      </p:pic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659A0499-FAEF-4E76-A7A3-E3CAD2B1B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7982" r="36600"/>
          <a:stretch/>
        </p:blipFill>
        <p:spPr>
          <a:xfrm>
            <a:off x="355167" y="1787137"/>
            <a:ext cx="6262439" cy="2045132"/>
          </a:xfrm>
          <a:prstGeom prst="rect">
            <a:avLst/>
          </a:prstGeom>
        </p:spPr>
      </p:pic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DABB4822-E4CD-433A-88B8-47461DE8E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95" b="58571"/>
          <a:stretch/>
        </p:blipFill>
        <p:spPr>
          <a:xfrm>
            <a:off x="389615" y="3782780"/>
            <a:ext cx="4361239" cy="1917803"/>
          </a:xfrm>
          <a:prstGeom prst="rect">
            <a:avLst/>
          </a:prstGeom>
        </p:spPr>
      </p:pic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691FCA32-C869-420C-8AD9-8348DEB6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21" r="8425" b="28852"/>
          <a:stretch/>
        </p:blipFill>
        <p:spPr>
          <a:xfrm>
            <a:off x="4981553" y="4032976"/>
            <a:ext cx="6288894" cy="17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627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3125CD-904B-48F5-A990-B4308639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/>
              <a:t>(2) </a:t>
            </a:r>
            <a:r>
              <a:rPr lang="ko-KR" altLang="en-US" b="0"/>
              <a:t>텍스트를 시퀀스로 변환</a:t>
            </a:r>
            <a:r>
              <a:rPr lang="en-US" altLang="ko-KR" b="0"/>
              <a:t>(Text to Sequence Conversion)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2C164D-BD4C-497A-BD27-A97768DBB1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64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EC3BFB-E312-4F8F-B03C-DC652566B578}"/>
              </a:ext>
            </a:extLst>
          </p:cNvPr>
          <p:cNvGrpSpPr/>
          <p:nvPr/>
        </p:nvGrpSpPr>
        <p:grpSpPr>
          <a:xfrm>
            <a:off x="638997" y="847553"/>
            <a:ext cx="10313208" cy="5242825"/>
            <a:chOff x="638997" y="847553"/>
            <a:chExt cx="10313208" cy="52428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253AEAC-6691-4766-8B92-58AE5C936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5984"/>
            <a:stretch/>
          </p:blipFill>
          <p:spPr>
            <a:xfrm>
              <a:off x="638997" y="847554"/>
              <a:ext cx="5323099" cy="98107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0076F56-E45E-4AEA-B2E7-B6A90B3FA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5403"/>
            <a:stretch/>
          </p:blipFill>
          <p:spPr>
            <a:xfrm>
              <a:off x="715978" y="1983240"/>
              <a:ext cx="5246118" cy="337806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DB1B65-9EAF-455E-98F5-C9A62681A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885" r="41876"/>
            <a:stretch/>
          </p:blipFill>
          <p:spPr>
            <a:xfrm>
              <a:off x="7293480" y="847553"/>
              <a:ext cx="3024610" cy="1821505"/>
            </a:xfrm>
            <a:prstGeom prst="rect">
              <a:avLst/>
            </a:prstGeom>
          </p:spPr>
        </p:pic>
        <p:pic>
          <p:nvPicPr>
            <p:cNvPr id="8" name="내용 개체 틀 4">
              <a:extLst>
                <a:ext uri="{FF2B5EF4-FFF2-40B4-BE49-F238E27FC236}">
                  <a16:creationId xmlns:a16="http://schemas.microsoft.com/office/drawing/2014/main" id="{6A6E95AF-D80F-4E4F-A3E0-A582709A3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366"/>
            <a:stretch/>
          </p:blipFill>
          <p:spPr>
            <a:xfrm>
              <a:off x="6649459" y="2917481"/>
              <a:ext cx="4302746" cy="3172897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451D55D-2A21-4DB9-B82D-0974922E929E}"/>
                </a:ext>
              </a:extLst>
            </p:cNvPr>
            <p:cNvSpPr/>
            <p:nvPr/>
          </p:nvSpPr>
          <p:spPr>
            <a:xfrm>
              <a:off x="4914531" y="5312033"/>
              <a:ext cx="20112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한국어 문장의 최대 길이는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15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이고 영어는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20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이다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33879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BEC09E-EE02-47AC-92A6-18CE3BD93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15C630-A9CD-4FF9-BC06-4FAE302D87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/>
              <a:t>Tokenizer() </a:t>
            </a:r>
            <a:r>
              <a:rPr lang="ko-KR" altLang="en-US"/>
              <a:t>사용하여 텍스트를 벡터화</a:t>
            </a:r>
            <a:endParaRPr lang="en-US" altLang="ko-KR"/>
          </a:p>
          <a:p>
            <a:pPr lvl="1"/>
            <a:r>
              <a:rPr lang="ko-KR" altLang="en-US"/>
              <a:t>즉 문장을 정수 시퀀스로 변환한다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다음 모든 시퀀스의 길이를 동일하게 하기 위해 패딩</a:t>
            </a:r>
            <a:r>
              <a:rPr lang="en-US" altLang="ko-KR"/>
              <a:t>(padding)</a:t>
            </a:r>
            <a:r>
              <a:rPr lang="ko-KR" altLang="en-US"/>
              <a:t>을 적용하여 </a:t>
            </a:r>
            <a:r>
              <a:rPr lang="en-US" altLang="ko-KR"/>
              <a:t>0</a:t>
            </a:r>
            <a:r>
              <a:rPr lang="ko-KR" altLang="en-US"/>
              <a:t>으로 채운다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C8F63D9-4E0D-4962-A11E-63BBB185C8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9615" y="0"/>
            <a:ext cx="10090204" cy="704850"/>
          </a:xfrm>
        </p:spPr>
        <p:txBody>
          <a:bodyPr/>
          <a:lstStyle/>
          <a:p>
            <a:r>
              <a:rPr lang="en-US" altLang="ko-KR" b="0"/>
              <a:t>Tokenizer() </a:t>
            </a:r>
            <a:r>
              <a:rPr lang="ko-KR" altLang="en-US" b="0"/>
              <a:t>사용하여 텍스트를 벡터화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08FD50-7C58-48F3-B8BE-64D287374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0"/>
          <a:stretch/>
        </p:blipFill>
        <p:spPr>
          <a:xfrm>
            <a:off x="764247" y="2108419"/>
            <a:ext cx="5331753" cy="3905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C31CD0-CD6D-4459-89F0-5705D087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779" y="2108419"/>
            <a:ext cx="54673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466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8F63D9-4E0D-4962-A11E-63BBB185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0"/>
              <a:t>주어긴 길이로 문장 시퀀스를 만드는 함수를 정의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BEC09E-EE02-47AC-92A6-18CE3BD93C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66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26998D-626C-4A4B-A1AB-DE093BBE6136}"/>
              </a:ext>
            </a:extLst>
          </p:cNvPr>
          <p:cNvGrpSpPr/>
          <p:nvPr/>
        </p:nvGrpSpPr>
        <p:grpSpPr>
          <a:xfrm>
            <a:off x="400411" y="865143"/>
            <a:ext cx="7781153" cy="4968242"/>
            <a:chOff x="400411" y="865143"/>
            <a:chExt cx="7781153" cy="496824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A2691CF-D28B-447B-9B68-4164B3D50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314" y="865143"/>
              <a:ext cx="6657975" cy="19431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40C37A8-DD4E-4C1B-8C3E-E314AD1B68DE}"/>
                </a:ext>
              </a:extLst>
            </p:cNvPr>
            <p:cNvGrpSpPr/>
            <p:nvPr/>
          </p:nvGrpSpPr>
          <p:grpSpPr>
            <a:xfrm>
              <a:off x="400411" y="2744793"/>
              <a:ext cx="7096126" cy="1682869"/>
              <a:chOff x="1193586" y="3927175"/>
              <a:chExt cx="7096126" cy="1682869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071256C-AB8D-4E68-ABC2-29CCCA3201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071" b="44973"/>
              <a:stretch/>
            </p:blipFill>
            <p:spPr>
              <a:xfrm>
                <a:off x="1193587" y="3927175"/>
                <a:ext cx="7096125" cy="1071831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837D0A5-4C38-4EEF-B41A-B8EA6DFE2C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941"/>
              <a:stretch/>
            </p:blipFill>
            <p:spPr>
              <a:xfrm>
                <a:off x="1193586" y="4999006"/>
                <a:ext cx="7096125" cy="611038"/>
              </a:xfrm>
              <a:prstGeom prst="rect">
                <a:avLst/>
              </a:prstGeom>
            </p:spPr>
          </p:pic>
        </p:grpSp>
        <p:pic>
          <p:nvPicPr>
            <p:cNvPr id="10" name="내용 개체 틀 4">
              <a:extLst>
                <a:ext uri="{FF2B5EF4-FFF2-40B4-BE49-F238E27FC236}">
                  <a16:creationId xmlns:a16="http://schemas.microsoft.com/office/drawing/2014/main" id="{3633CF62-2811-4C5F-8235-72EC7B3D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314" y="4439242"/>
              <a:ext cx="7715250" cy="77152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0651E7B-9075-4DF7-B381-C88674D8D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210" b="64578"/>
            <a:stretch/>
          </p:blipFill>
          <p:spPr>
            <a:xfrm>
              <a:off x="466314" y="5210767"/>
              <a:ext cx="4353697" cy="58372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EAC11EC-F38A-40CA-A74F-24506185A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2921" r="49628"/>
            <a:stretch/>
          </p:blipFill>
          <p:spPr>
            <a:xfrm>
              <a:off x="4999810" y="5222347"/>
              <a:ext cx="2415502" cy="611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8531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8F63D9-4E0D-4962-A11E-63BBB185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/>
              <a:t>모델 설계하자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BEC09E-EE02-47AC-92A6-18CE3BD93C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67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BAF35B-7ACC-4035-A485-4706570D4B55}"/>
              </a:ext>
            </a:extLst>
          </p:cNvPr>
          <p:cNvGrpSpPr/>
          <p:nvPr/>
        </p:nvGrpSpPr>
        <p:grpSpPr>
          <a:xfrm>
            <a:off x="445460" y="810051"/>
            <a:ext cx="10712692" cy="5412189"/>
            <a:chOff x="210682" y="801813"/>
            <a:chExt cx="10712692" cy="54121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9B291A-F1CA-4DF7-814F-127E76F70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r="70845" b="83224"/>
            <a:stretch/>
          </p:blipFill>
          <p:spPr>
            <a:xfrm>
              <a:off x="8399078" y="2337613"/>
              <a:ext cx="2524296" cy="52091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2EB608D-B76E-4166-AA64-9265410FCB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5501" r="1355"/>
            <a:stretch/>
          </p:blipFill>
          <p:spPr>
            <a:xfrm>
              <a:off x="212142" y="801813"/>
              <a:ext cx="7823869" cy="2119104"/>
            </a:xfrm>
            <a:prstGeom prst="rect">
              <a:avLst/>
            </a:prstGeom>
          </p:spPr>
        </p:pic>
        <p:pic>
          <p:nvPicPr>
            <p:cNvPr id="9" name="내용 개체 틀 4">
              <a:extLst>
                <a:ext uri="{FF2B5EF4-FFF2-40B4-BE49-F238E27FC236}">
                  <a16:creationId xmlns:a16="http://schemas.microsoft.com/office/drawing/2014/main" id="{9989365C-C7F8-42A9-908B-43EC5833C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-620" b="81484"/>
            <a:stretch/>
          </p:blipFill>
          <p:spPr>
            <a:xfrm>
              <a:off x="210682" y="2983365"/>
              <a:ext cx="8363447" cy="89126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90113AB-3A42-445D-95DA-55B801EAF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982" y="3950740"/>
              <a:ext cx="7825329" cy="798873"/>
            </a:xfrm>
            <a:prstGeom prst="rect">
              <a:avLst/>
            </a:prstGeom>
          </p:spPr>
        </p:pic>
        <p:pic>
          <p:nvPicPr>
            <p:cNvPr id="11" name="내용 개체 틀 4">
              <a:extLst>
                <a:ext uri="{FF2B5EF4-FFF2-40B4-BE49-F238E27FC236}">
                  <a16:creationId xmlns:a16="http://schemas.microsoft.com/office/drawing/2014/main" id="{52FDD436-7094-4F44-B3B4-1738BD6B0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9998" r="54072"/>
            <a:stretch/>
          </p:blipFill>
          <p:spPr>
            <a:xfrm>
              <a:off x="4917947" y="5035517"/>
              <a:ext cx="2174188" cy="1055422"/>
            </a:xfrm>
            <a:prstGeom prst="rect">
              <a:avLst/>
            </a:prstGeom>
          </p:spPr>
        </p:pic>
        <p:pic>
          <p:nvPicPr>
            <p:cNvPr id="12" name="내용 개체 틀 4">
              <a:extLst>
                <a:ext uri="{FF2B5EF4-FFF2-40B4-BE49-F238E27FC236}">
                  <a16:creationId xmlns:a16="http://schemas.microsoft.com/office/drawing/2014/main" id="{162C0D22-40D9-4AC5-835A-FB6740293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261" b="41266"/>
            <a:stretch/>
          </p:blipFill>
          <p:spPr>
            <a:xfrm>
              <a:off x="210682" y="4825719"/>
              <a:ext cx="3932965" cy="1388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9232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BEC09E-EE02-47AC-92A6-18CE3BD93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4304ADC-A407-4F8F-B17E-EB53C0EE06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931" b="4982"/>
          <a:stretch/>
        </p:blipFill>
        <p:spPr>
          <a:xfrm>
            <a:off x="736443" y="937147"/>
            <a:ext cx="4482228" cy="2244513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C8F63D9-4E0D-4962-A11E-63BBB185C8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9615" y="0"/>
            <a:ext cx="10090204" cy="704850"/>
          </a:xfrm>
        </p:spPr>
        <p:txBody>
          <a:bodyPr/>
          <a:lstStyle/>
          <a:p>
            <a:r>
              <a:rPr lang="ko-KR" altLang="en-US"/>
              <a:t>훈련과정 손실 함수 및 과적합 여부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BD9F1C-21CA-4B49-8534-B90872E2F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53" y="3283160"/>
            <a:ext cx="3656498" cy="276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FFD3608-130D-4B7A-919C-E05A3D19313E}"/>
              </a:ext>
            </a:extLst>
          </p:cNvPr>
          <p:cNvGrpSpPr/>
          <p:nvPr/>
        </p:nvGrpSpPr>
        <p:grpSpPr>
          <a:xfrm>
            <a:off x="6096000" y="2014095"/>
            <a:ext cx="4581082" cy="3993760"/>
            <a:chOff x="6096000" y="2014095"/>
            <a:chExt cx="4581082" cy="3993760"/>
          </a:xfrm>
        </p:grpSpPr>
        <p:pic>
          <p:nvPicPr>
            <p:cNvPr id="6" name="내용 개체 틀 4">
              <a:extLst>
                <a:ext uri="{FF2B5EF4-FFF2-40B4-BE49-F238E27FC236}">
                  <a16:creationId xmlns:a16="http://schemas.microsoft.com/office/drawing/2014/main" id="{0B9263EB-7AAA-4ADA-A98B-28293864A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0207" b="77231"/>
            <a:stretch/>
          </p:blipFill>
          <p:spPr>
            <a:xfrm>
              <a:off x="6096000" y="2014095"/>
              <a:ext cx="4581082" cy="1207239"/>
            </a:xfrm>
            <a:prstGeom prst="rect">
              <a:avLst/>
            </a:prstGeom>
          </p:spPr>
        </p:pic>
        <p:pic>
          <p:nvPicPr>
            <p:cNvPr id="7" name="내용 개체 틀 4">
              <a:extLst>
                <a:ext uri="{FF2B5EF4-FFF2-40B4-BE49-F238E27FC236}">
                  <a16:creationId xmlns:a16="http://schemas.microsoft.com/office/drawing/2014/main" id="{29BD3A27-4A2A-413A-A328-4D56D3E79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05" t="23669" r="11317"/>
            <a:stretch/>
          </p:blipFill>
          <p:spPr>
            <a:xfrm>
              <a:off x="6526428" y="3253320"/>
              <a:ext cx="3720226" cy="2754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236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4B850CB-2E65-4FB9-B6C0-D281A3AB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Lecture</a:t>
            </a:r>
            <a:r>
              <a:rPr lang="ko-KR" altLang="en-US" dirty="0"/>
              <a:t> </a:t>
            </a:r>
            <a:r>
              <a:rPr lang="en-US" altLang="ko-KR" dirty="0"/>
              <a:t>17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한글</a:t>
            </a:r>
            <a:r>
              <a:rPr lang="en-US" altLang="ko-KR" dirty="0"/>
              <a:t>-</a:t>
            </a:r>
            <a:r>
              <a:rPr lang="ko-KR" altLang="en-US" dirty="0"/>
              <a:t>영어 번역을 위한 신경망기계번역 모델 </a:t>
            </a:r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C2D087-AB40-487A-8CF0-1E884260D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70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FA2B9E-4380-4E10-96D9-7C8CF29C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345B38A-92ED-452B-A320-093F2886124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CNN</a:t>
            </a:r>
            <a:r>
              <a:rPr lang="ko-KR" altLang="en-US"/>
              <a:t>의 작동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1D498E-8E2C-4148-B624-3143F8EDBEE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/>
              <a:t>Convolutional Layer (</a:t>
            </a:r>
            <a:r>
              <a:rPr lang="ko-KR" altLang="en-US"/>
              <a:t>합성곱 층</a:t>
            </a:r>
            <a:r>
              <a:rPr lang="en-US" altLang="ko-KR"/>
              <a:t>)</a:t>
            </a:r>
          </a:p>
          <a:p>
            <a:pPr lvl="1" fontAlgn="base"/>
            <a:r>
              <a:rPr lang="en-US" altLang="ko-KR"/>
              <a:t> </a:t>
            </a:r>
            <a:r>
              <a:rPr lang="ko-KR" altLang="en-US"/>
              <a:t>필터는 이미지의 특정 패턴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모서리</a:t>
            </a:r>
            <a:r>
              <a:rPr lang="en-US" altLang="ko-KR"/>
              <a:t>, </a:t>
            </a:r>
            <a:r>
              <a:rPr lang="ko-KR" altLang="en-US"/>
              <a:t>선 등</a:t>
            </a:r>
            <a:r>
              <a:rPr lang="en-US" altLang="ko-KR"/>
              <a:t>)</a:t>
            </a:r>
            <a:r>
              <a:rPr lang="ko-KR" altLang="en-US"/>
              <a:t>을 찾으며</a:t>
            </a:r>
            <a:r>
              <a:rPr lang="en-US" altLang="ko-KR"/>
              <a:t>, </a:t>
            </a:r>
            <a:r>
              <a:rPr lang="ko-KR" altLang="en-US"/>
              <a:t>여러 개의 필터를 사용하여 다양한 종류의 특징을 추출</a:t>
            </a:r>
          </a:p>
          <a:p>
            <a:pPr fontAlgn="base"/>
            <a:r>
              <a:rPr lang="en-US" altLang="ko-KR"/>
              <a:t>Pooling Layer (</a:t>
            </a:r>
            <a:r>
              <a:rPr lang="ko-KR" altLang="en-US"/>
              <a:t>풀링 층</a:t>
            </a:r>
            <a:r>
              <a:rPr lang="en-US" altLang="ko-KR"/>
              <a:t>)</a:t>
            </a:r>
          </a:p>
          <a:p>
            <a:pPr lvl="1" fontAlgn="base"/>
            <a:r>
              <a:rPr lang="ko-KR" altLang="en-US"/>
              <a:t>특징 맵의 크기를 줄여 계산량을 줄이고</a:t>
            </a:r>
            <a:r>
              <a:rPr lang="en-US" altLang="ko-KR"/>
              <a:t>, </a:t>
            </a:r>
            <a:r>
              <a:rPr lang="ko-KR" altLang="en-US"/>
              <a:t>중요한 특징만을 추출하는 층</a:t>
            </a:r>
            <a:endParaRPr lang="en-US" altLang="ko-KR"/>
          </a:p>
          <a:p>
            <a:pPr fontAlgn="base"/>
            <a:r>
              <a:rPr lang="en-US" altLang="ko-KR"/>
              <a:t>Fully Connected Layer (</a:t>
            </a:r>
            <a:r>
              <a:rPr lang="ko-KR" altLang="en-US"/>
              <a:t>완전 연결 층</a:t>
            </a:r>
            <a:r>
              <a:rPr lang="en-US" altLang="ko-KR"/>
              <a:t>)</a:t>
            </a:r>
          </a:p>
          <a:p>
            <a:pPr lvl="1" fontAlgn="base"/>
            <a:r>
              <a:rPr lang="ko-KR" altLang="en-US"/>
              <a:t>추출된 특징들을 바탕으로 최종적인 분류 또는 회귀를 수행하는 층</a:t>
            </a:r>
          </a:p>
        </p:txBody>
      </p:sp>
      <p:pic>
        <p:nvPicPr>
          <p:cNvPr id="6" name="Picture 4" descr="Applsci 09 04500 g001">
            <a:extLst>
              <a:ext uri="{FF2B5EF4-FFF2-40B4-BE49-F238E27FC236}">
                <a16:creationId xmlns:a16="http://schemas.microsoft.com/office/drawing/2014/main" id="{0D5FA6CB-92B2-4492-A53A-FEBAFBC8E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323" y="2981541"/>
            <a:ext cx="6105305" cy="302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2780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47198E-5411-49C5-993A-39BC2769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D8E7BB-ADD8-41A7-A68F-ECBCA67B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 기계번역</a:t>
            </a:r>
            <a:r>
              <a:rPr lang="en-US" altLang="ko-KR" dirty="0"/>
              <a:t>(Neural Machine Translation)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BC1922-7386-45EC-B866-E31719635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RNN </a:t>
            </a:r>
            <a:r>
              <a:rPr lang="ko-KR" altLang="en-US" dirty="0"/>
              <a:t>기반 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아키텍처가 있는 </a:t>
            </a:r>
            <a:r>
              <a:rPr lang="en-US" altLang="ko-KR" dirty="0"/>
              <a:t>NMT</a:t>
            </a:r>
            <a:r>
              <a:rPr lang="ko-KR" altLang="en-US" dirty="0"/>
              <a:t>의 그림</a:t>
            </a:r>
          </a:p>
        </p:txBody>
      </p:sp>
      <p:pic>
        <p:nvPicPr>
          <p:cNvPr id="27650" name="Picture 2" descr="https://wikidocs.net/images/page/160003/2_loMi_H0MsT0GqcjkOS9l3g.png">
            <a:extLst>
              <a:ext uri="{FF2B5EF4-FFF2-40B4-BE49-F238E27FC236}">
                <a16:creationId xmlns:a16="http://schemas.microsoft.com/office/drawing/2014/main" id="{BD3E5875-4EB6-464A-AF23-A223C8E67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29" y="1478306"/>
            <a:ext cx="83343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79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733345-A7CB-4AE1-9A08-1F406DE1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kor-eng.txt </a:t>
            </a:r>
            <a:r>
              <a:rPr lang="ko-KR" altLang="en-US" dirty="0"/>
              <a:t>데이터셋 불러오기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A48670-0CAA-4A99-9441-7B24E48125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71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380329-24DA-4B9E-9975-5793DCB9F001}"/>
              </a:ext>
            </a:extLst>
          </p:cNvPr>
          <p:cNvGrpSpPr/>
          <p:nvPr/>
        </p:nvGrpSpPr>
        <p:grpSpPr>
          <a:xfrm>
            <a:off x="485538" y="973420"/>
            <a:ext cx="11182509" cy="5129206"/>
            <a:chOff x="485538" y="973420"/>
            <a:chExt cx="11182509" cy="512920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D558522-2BFA-4F17-A61B-855118E55969}"/>
                </a:ext>
              </a:extLst>
            </p:cNvPr>
            <p:cNvGrpSpPr/>
            <p:nvPr/>
          </p:nvGrpSpPr>
          <p:grpSpPr>
            <a:xfrm>
              <a:off x="485538" y="973420"/>
              <a:ext cx="11182509" cy="5129206"/>
              <a:chOff x="485538" y="973420"/>
              <a:chExt cx="11182509" cy="512920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8D3B70B-37F7-4F6B-BBF4-DC04CF2244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0651" r="17047" b="33788"/>
              <a:stretch/>
            </p:blipFill>
            <p:spPr>
              <a:xfrm>
                <a:off x="485538" y="987976"/>
                <a:ext cx="6834632" cy="2445026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ECA9664-F435-4509-B5D0-D59F15773E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3394" b="92700"/>
              <a:stretch/>
            </p:blipFill>
            <p:spPr>
              <a:xfrm>
                <a:off x="525295" y="4289162"/>
                <a:ext cx="1482409" cy="353707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7A85B97-FE97-48E4-BCBD-DD8AE1B94E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82060"/>
              <a:stretch/>
            </p:blipFill>
            <p:spPr>
              <a:xfrm>
                <a:off x="485538" y="3457095"/>
                <a:ext cx="8239185" cy="789476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BAD735E-11BB-4B58-854F-09822E59E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0000" r="53762"/>
              <a:stretch/>
            </p:blipFill>
            <p:spPr>
              <a:xfrm>
                <a:off x="7509012" y="973420"/>
                <a:ext cx="4159035" cy="2441084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328840D-E3C2-4325-97C2-FA8004D19D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667" b="66320"/>
              <a:stretch/>
            </p:blipFill>
            <p:spPr>
              <a:xfrm>
                <a:off x="495229" y="4817141"/>
                <a:ext cx="8926818" cy="121190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9AFEA1-8FB5-4ED3-B70B-97237258B2EC}"/>
                  </a:ext>
                </a:extLst>
              </p:cNvPr>
              <p:cNvSpPr txBox="1"/>
              <p:nvPr/>
            </p:nvSpPr>
            <p:spPr>
              <a:xfrm>
                <a:off x="5473974" y="4439905"/>
                <a:ext cx="4070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영어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-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한글 번역 데이터로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‘cc’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는 </a:t>
                </a:r>
                <a:r>
                  <a:rPr lang="ko-KR" altLang="en-US" sz="14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필요없어서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제외한다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</a:t>
                </a:r>
                <a:endPara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cxnSp>
            <p:nvCxnSpPr>
              <p:cNvPr id="14" name="연결선: 꺾임 13">
                <a:extLst>
                  <a:ext uri="{FF2B5EF4-FFF2-40B4-BE49-F238E27FC236}">
                    <a16:creationId xmlns:a16="http://schemas.microsoft.com/office/drawing/2014/main" id="{E4C74F25-4069-4718-9080-4F1939F34A25}"/>
                  </a:ext>
                </a:extLst>
              </p:cNvPr>
              <p:cNvCxnSpPr>
                <a:stCxn id="12" idx="3"/>
                <a:endCxn id="10" idx="0"/>
              </p:cNvCxnSpPr>
              <p:nvPr/>
            </p:nvCxnSpPr>
            <p:spPr>
              <a:xfrm flipV="1">
                <a:off x="9544049" y="973420"/>
                <a:ext cx="44481" cy="3620374"/>
              </a:xfrm>
              <a:prstGeom prst="bentConnector4">
                <a:avLst>
                  <a:gd name="adj1" fmla="val 5288995"/>
                  <a:gd name="adj2" fmla="val 106314"/>
                </a:avLst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805D83A-AF39-47FD-987F-965DAE0D117D}"/>
                  </a:ext>
                </a:extLst>
              </p:cNvPr>
              <p:cNvSpPr/>
              <p:nvPr/>
            </p:nvSpPr>
            <p:spPr>
              <a:xfrm>
                <a:off x="1883465" y="4817141"/>
                <a:ext cx="1958009" cy="1285485"/>
              </a:xfrm>
              <a:prstGeom prst="roundRect">
                <a:avLst/>
              </a:prstGeom>
              <a:solidFill>
                <a:srgbClr val="E2F0D9">
                  <a:alpha val="21961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021A999-7CFD-4915-AABE-F7F634F8CA2C}"/>
                </a:ext>
              </a:extLst>
            </p:cNvPr>
            <p:cNvSpPr/>
            <p:nvPr/>
          </p:nvSpPr>
          <p:spPr>
            <a:xfrm>
              <a:off x="4673751" y="4817140"/>
              <a:ext cx="1958009" cy="1285485"/>
            </a:xfrm>
            <a:prstGeom prst="roundRect">
              <a:avLst/>
            </a:prstGeom>
            <a:solidFill>
              <a:srgbClr val="E2F0D9">
                <a:alpha val="2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43463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733345-A7CB-4AE1-9A08-1F406DE1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구둣점</a:t>
            </a:r>
            <a:r>
              <a:rPr lang="en-US" altLang="ko-KR" dirty="0"/>
              <a:t> </a:t>
            </a:r>
            <a:r>
              <a:rPr lang="ko-KR" altLang="en-US" dirty="0"/>
              <a:t>제거</a:t>
            </a:r>
            <a:r>
              <a:rPr lang="en-US" altLang="ko-KR" dirty="0"/>
              <a:t>, </a:t>
            </a:r>
            <a:r>
              <a:rPr lang="ko-KR" altLang="en-US" dirty="0"/>
              <a:t>소문자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A48670-0CAA-4A99-9441-7B24E48125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72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2769A9E-A3BA-46B4-A2D6-4EC240B21340}"/>
              </a:ext>
            </a:extLst>
          </p:cNvPr>
          <p:cNvGrpSpPr/>
          <p:nvPr/>
        </p:nvGrpSpPr>
        <p:grpSpPr>
          <a:xfrm>
            <a:off x="552141" y="901287"/>
            <a:ext cx="10231816" cy="5012203"/>
            <a:chOff x="552141" y="901287"/>
            <a:chExt cx="10231816" cy="501220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73F571C-C8F7-44E5-A492-9EDA3AC1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141" y="901287"/>
              <a:ext cx="5019712" cy="327662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A46FEEA-349F-43B9-A565-2B48484F8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-1818" b="39033"/>
            <a:stretch/>
          </p:blipFill>
          <p:spPr>
            <a:xfrm>
              <a:off x="711995" y="4572044"/>
              <a:ext cx="9271497" cy="134144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FE9A55E-042F-4691-A148-EE811E589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276" r="52366"/>
            <a:stretch/>
          </p:blipFill>
          <p:spPr>
            <a:xfrm>
              <a:off x="6378849" y="1269474"/>
              <a:ext cx="4337547" cy="80804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E734154-061B-4346-9778-A13F89FA3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t="24262" r="15826" b="29563"/>
            <a:stretch/>
          </p:blipFill>
          <p:spPr>
            <a:xfrm>
              <a:off x="6323908" y="2179006"/>
              <a:ext cx="4337547" cy="134144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69B47E-17E2-4EEE-B07C-DE84E4F4FB98}"/>
                </a:ext>
              </a:extLst>
            </p:cNvPr>
            <p:cNvSpPr txBox="1"/>
            <p:nvPr/>
          </p:nvSpPr>
          <p:spPr>
            <a:xfrm>
              <a:off x="6240117" y="4185321"/>
              <a:ext cx="3093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string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을 이용해서 </a:t>
              </a:r>
              <a:r>
                <a:rPr lang="ko-KR" altLang="en-US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구굿점을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제거한다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영어 대문자를 소문자로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 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65CC5C7B-64BC-4E14-9D20-A5CE141B6486}"/>
                </a:ext>
              </a:extLst>
            </p:cNvPr>
            <p:cNvCxnSpPr>
              <a:cxnSpLocks/>
              <a:stCxn id="9" idx="1"/>
              <a:endCxn id="7" idx="1"/>
            </p:cNvCxnSpPr>
            <p:nvPr/>
          </p:nvCxnSpPr>
          <p:spPr>
            <a:xfrm rot="10800000" flipH="1">
              <a:off x="6240117" y="1673497"/>
              <a:ext cx="138732" cy="2773434"/>
            </a:xfrm>
            <a:prstGeom prst="bentConnector3">
              <a:avLst>
                <a:gd name="adj1" fmla="val -164778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F5C29C-AF3E-4D89-9D52-3D6092941F90}"/>
                </a:ext>
              </a:extLst>
            </p:cNvPr>
            <p:cNvSpPr txBox="1"/>
            <p:nvPr/>
          </p:nvSpPr>
          <p:spPr>
            <a:xfrm>
              <a:off x="6680752" y="3590148"/>
              <a:ext cx="41032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이제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패디을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하기 위해서 각 문자의 길이를 그려보자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리뷰 문장 길이는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20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정도이다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  </a:t>
              </a:r>
              <a:endPara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EA66C1B6-6887-4966-A3FD-D28731FDFD1D}"/>
                </a:ext>
              </a:extLst>
            </p:cNvPr>
            <p:cNvCxnSpPr>
              <a:cxnSpLocks/>
              <a:stCxn id="8" idx="3"/>
              <a:endCxn id="16" idx="3"/>
            </p:cNvCxnSpPr>
            <p:nvPr/>
          </p:nvCxnSpPr>
          <p:spPr>
            <a:xfrm>
              <a:off x="10661455" y="2849730"/>
              <a:ext cx="122502" cy="1002028"/>
            </a:xfrm>
            <a:prstGeom prst="bentConnector3">
              <a:avLst>
                <a:gd name="adj1" fmla="val 286609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54916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733345-A7CB-4AE1-9A08-1F406DE1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토큰화와 </a:t>
            </a:r>
            <a:r>
              <a:rPr lang="ko-KR" altLang="en-US" dirty="0" err="1"/>
              <a:t>정수인코딩</a:t>
            </a:r>
            <a:r>
              <a:rPr lang="ko-KR" altLang="en-US" dirty="0"/>
              <a:t> 그리고 패딩을 하자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A48670-0CAA-4A99-9441-7B24E48125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73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3A8D39-8FE4-477D-BA88-B875864B4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9" t="10870"/>
          <a:stretch/>
        </p:blipFill>
        <p:spPr>
          <a:xfrm>
            <a:off x="6564285" y="819150"/>
            <a:ext cx="5138801" cy="546739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169087-16D9-4A07-B23B-E1A77FCB646A}"/>
              </a:ext>
            </a:extLst>
          </p:cNvPr>
          <p:cNvGrpSpPr/>
          <p:nvPr/>
        </p:nvGrpSpPr>
        <p:grpSpPr>
          <a:xfrm>
            <a:off x="518828" y="868743"/>
            <a:ext cx="11418730" cy="5003397"/>
            <a:chOff x="518828" y="868743"/>
            <a:chExt cx="11418730" cy="500339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D772C13-A5EF-49C2-8336-51705A5F20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546" r="277"/>
            <a:stretch/>
          </p:blipFill>
          <p:spPr>
            <a:xfrm>
              <a:off x="518828" y="1895060"/>
              <a:ext cx="5108887" cy="850691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DF6BCEE-54E6-4C8B-829F-7C1B80E895F7}"/>
                </a:ext>
              </a:extLst>
            </p:cNvPr>
            <p:cNvGrpSpPr/>
            <p:nvPr/>
          </p:nvGrpSpPr>
          <p:grpSpPr>
            <a:xfrm>
              <a:off x="793376" y="2860418"/>
              <a:ext cx="4280274" cy="3011722"/>
              <a:chOff x="723865" y="2626114"/>
              <a:chExt cx="4305335" cy="305552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9BC046E-4661-42D6-A8C4-E65FFC8DEF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381" r="3238"/>
              <a:stretch/>
            </p:blipFill>
            <p:spPr>
              <a:xfrm>
                <a:off x="723865" y="2626114"/>
                <a:ext cx="4305335" cy="3055526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DE1D395-4E8D-4CA4-8A00-7752FA16CC02}"/>
                  </a:ext>
                </a:extLst>
              </p:cNvPr>
              <p:cNvSpPr/>
              <p:nvPr/>
            </p:nvSpPr>
            <p:spPr>
              <a:xfrm>
                <a:off x="2793833" y="3429000"/>
                <a:ext cx="194961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국어 문장의 최대 길이는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15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이고 영어는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20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이다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</a:t>
                </a:r>
                <a:endPara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3912EC4-82E8-4BA2-B43D-9C5ACA7C9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4000" b="88703"/>
            <a:stretch/>
          </p:blipFill>
          <p:spPr>
            <a:xfrm>
              <a:off x="3647661" y="868743"/>
              <a:ext cx="2916624" cy="688909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61B16A-C361-45A3-A2A1-AC97E0FFA53F}"/>
                </a:ext>
              </a:extLst>
            </p:cNvPr>
            <p:cNvSpPr/>
            <p:nvPr/>
          </p:nvSpPr>
          <p:spPr>
            <a:xfrm>
              <a:off x="10309672" y="1374360"/>
              <a:ext cx="162788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한영 토큰화는</a:t>
              </a:r>
              <a:endPara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케라스를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이용한다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733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733345-A7CB-4AE1-9A08-1F406DE1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정수인코딩</a:t>
            </a:r>
            <a:r>
              <a:rPr lang="ko-KR" altLang="en-US" dirty="0"/>
              <a:t> </a:t>
            </a:r>
            <a:r>
              <a:rPr lang="en-US" altLang="ko-KR" dirty="0" err="1"/>
              <a:t>BoW</a:t>
            </a:r>
            <a:r>
              <a:rPr lang="ko-KR" altLang="en-US" dirty="0"/>
              <a:t>와 패딩 후 훈련</a:t>
            </a:r>
            <a:r>
              <a:rPr lang="en-US" altLang="ko-KR" dirty="0"/>
              <a:t>/</a:t>
            </a:r>
            <a:r>
              <a:rPr lang="ko-KR" altLang="en-US" dirty="0"/>
              <a:t>테스트 데이터 나누기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A48670-0CAA-4A99-9441-7B24E48125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74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BF24E0-4544-4AEC-B4D3-1F59C810A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7"/>
          <a:stretch/>
        </p:blipFill>
        <p:spPr>
          <a:xfrm>
            <a:off x="488887" y="1361661"/>
            <a:ext cx="6219870" cy="32119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4817ADC-D2EC-46B2-8818-8CDED3683A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92" t="51826" r="25225" b="3394"/>
          <a:stretch/>
        </p:blipFill>
        <p:spPr>
          <a:xfrm>
            <a:off x="5250752" y="4795056"/>
            <a:ext cx="1286940" cy="959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F426D6-B006-4E96-9F34-6425B11EE4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555" r="66682" b="3652"/>
          <a:stretch/>
        </p:blipFill>
        <p:spPr>
          <a:xfrm>
            <a:off x="7851473" y="867935"/>
            <a:ext cx="2373821" cy="959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37886D-FA4A-48BD-B067-76AD1A07F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61" t="-1" r="4661" b="48998"/>
          <a:stretch/>
        </p:blipFill>
        <p:spPr>
          <a:xfrm>
            <a:off x="196288" y="4661694"/>
            <a:ext cx="4972086" cy="109306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667F63-9175-4084-BDD1-AD4CDE69B034}"/>
              </a:ext>
            </a:extLst>
          </p:cNvPr>
          <p:cNvGrpSpPr/>
          <p:nvPr/>
        </p:nvGrpSpPr>
        <p:grpSpPr>
          <a:xfrm>
            <a:off x="7349987" y="1929362"/>
            <a:ext cx="4115314" cy="2649458"/>
            <a:chOff x="7250596" y="988943"/>
            <a:chExt cx="4115314" cy="2649458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BD9C959-650E-4B7B-985A-B3B18F742DDB}"/>
                </a:ext>
              </a:extLst>
            </p:cNvPr>
            <p:cNvSpPr/>
            <p:nvPr/>
          </p:nvSpPr>
          <p:spPr>
            <a:xfrm>
              <a:off x="7250596" y="1103243"/>
              <a:ext cx="2222224" cy="1729409"/>
            </a:xfrm>
            <a:custGeom>
              <a:avLst/>
              <a:gdLst>
                <a:gd name="connsiteX0" fmla="*/ 263387 w 2222224"/>
                <a:gd name="connsiteY0" fmla="*/ 0 h 1729409"/>
                <a:gd name="connsiteX1" fmla="*/ 263387 w 2222224"/>
                <a:gd name="connsiteY1" fmla="*/ 0 h 1729409"/>
                <a:gd name="connsiteX2" fmla="*/ 258417 w 2222224"/>
                <a:gd name="connsiteY2" fmla="*/ 44727 h 1729409"/>
                <a:gd name="connsiteX3" fmla="*/ 238539 w 2222224"/>
                <a:gd name="connsiteY3" fmla="*/ 94422 h 1729409"/>
                <a:gd name="connsiteX4" fmla="*/ 233569 w 2222224"/>
                <a:gd name="connsiteY4" fmla="*/ 129209 h 1729409"/>
                <a:gd name="connsiteX5" fmla="*/ 223630 w 2222224"/>
                <a:gd name="connsiteY5" fmla="*/ 149087 h 1729409"/>
                <a:gd name="connsiteX6" fmla="*/ 218661 w 2222224"/>
                <a:gd name="connsiteY6" fmla="*/ 168966 h 1729409"/>
                <a:gd name="connsiteX7" fmla="*/ 203752 w 2222224"/>
                <a:gd name="connsiteY7" fmla="*/ 203753 h 1729409"/>
                <a:gd name="connsiteX8" fmla="*/ 198782 w 2222224"/>
                <a:gd name="connsiteY8" fmla="*/ 218661 h 1729409"/>
                <a:gd name="connsiteX9" fmla="*/ 193813 w 2222224"/>
                <a:gd name="connsiteY9" fmla="*/ 248479 h 1729409"/>
                <a:gd name="connsiteX10" fmla="*/ 183874 w 2222224"/>
                <a:gd name="connsiteY10" fmla="*/ 293205 h 1729409"/>
                <a:gd name="connsiteX11" fmla="*/ 178904 w 2222224"/>
                <a:gd name="connsiteY11" fmla="*/ 347870 h 1729409"/>
                <a:gd name="connsiteX12" fmla="*/ 168965 w 2222224"/>
                <a:gd name="connsiteY12" fmla="*/ 397566 h 1729409"/>
                <a:gd name="connsiteX13" fmla="*/ 159026 w 2222224"/>
                <a:gd name="connsiteY13" fmla="*/ 467140 h 1729409"/>
                <a:gd name="connsiteX14" fmla="*/ 149087 w 2222224"/>
                <a:gd name="connsiteY14" fmla="*/ 491987 h 1729409"/>
                <a:gd name="connsiteX15" fmla="*/ 144117 w 2222224"/>
                <a:gd name="connsiteY15" fmla="*/ 526774 h 1729409"/>
                <a:gd name="connsiteX16" fmla="*/ 134178 w 2222224"/>
                <a:gd name="connsiteY16" fmla="*/ 581440 h 1729409"/>
                <a:gd name="connsiteX17" fmla="*/ 114300 w 2222224"/>
                <a:gd name="connsiteY17" fmla="*/ 621196 h 1729409"/>
                <a:gd name="connsiteX18" fmla="*/ 104361 w 2222224"/>
                <a:gd name="connsiteY18" fmla="*/ 636105 h 1729409"/>
                <a:gd name="connsiteX19" fmla="*/ 89452 w 2222224"/>
                <a:gd name="connsiteY19" fmla="*/ 641074 h 1729409"/>
                <a:gd name="connsiteX20" fmla="*/ 69574 w 2222224"/>
                <a:gd name="connsiteY20" fmla="*/ 660953 h 1729409"/>
                <a:gd name="connsiteX21" fmla="*/ 59634 w 2222224"/>
                <a:gd name="connsiteY21" fmla="*/ 680831 h 1729409"/>
                <a:gd name="connsiteX22" fmla="*/ 39756 w 2222224"/>
                <a:gd name="connsiteY22" fmla="*/ 710648 h 1729409"/>
                <a:gd name="connsiteX23" fmla="*/ 24847 w 2222224"/>
                <a:gd name="connsiteY23" fmla="*/ 750405 h 1729409"/>
                <a:gd name="connsiteX24" fmla="*/ 19878 w 2222224"/>
                <a:gd name="connsiteY24" fmla="*/ 775253 h 1729409"/>
                <a:gd name="connsiteX25" fmla="*/ 4969 w 2222224"/>
                <a:gd name="connsiteY25" fmla="*/ 810040 h 1729409"/>
                <a:gd name="connsiteX26" fmla="*/ 0 w 2222224"/>
                <a:gd name="connsiteY26" fmla="*/ 824948 h 1729409"/>
                <a:gd name="connsiteX27" fmla="*/ 4969 w 2222224"/>
                <a:gd name="connsiteY27" fmla="*/ 914400 h 1729409"/>
                <a:gd name="connsiteX28" fmla="*/ 9939 w 2222224"/>
                <a:gd name="connsiteY28" fmla="*/ 1018761 h 1729409"/>
                <a:gd name="connsiteX29" fmla="*/ 19878 w 2222224"/>
                <a:gd name="connsiteY29" fmla="*/ 1098274 h 1729409"/>
                <a:gd name="connsiteX30" fmla="*/ 29817 w 2222224"/>
                <a:gd name="connsiteY30" fmla="*/ 1197666 h 1729409"/>
                <a:gd name="connsiteX31" fmla="*/ 34787 w 2222224"/>
                <a:gd name="connsiteY31" fmla="*/ 1242392 h 1729409"/>
                <a:gd name="connsiteX32" fmla="*/ 54665 w 2222224"/>
                <a:gd name="connsiteY32" fmla="*/ 1316935 h 1729409"/>
                <a:gd name="connsiteX33" fmla="*/ 64604 w 2222224"/>
                <a:gd name="connsiteY33" fmla="*/ 1381540 h 1729409"/>
                <a:gd name="connsiteX34" fmla="*/ 79513 w 2222224"/>
                <a:gd name="connsiteY34" fmla="*/ 1426266 h 1729409"/>
                <a:gd name="connsiteX35" fmla="*/ 84482 w 2222224"/>
                <a:gd name="connsiteY35" fmla="*/ 1470992 h 1729409"/>
                <a:gd name="connsiteX36" fmla="*/ 104361 w 2222224"/>
                <a:gd name="connsiteY36" fmla="*/ 1505779 h 1729409"/>
                <a:gd name="connsiteX37" fmla="*/ 119269 w 2222224"/>
                <a:gd name="connsiteY37" fmla="*/ 1535596 h 1729409"/>
                <a:gd name="connsiteX38" fmla="*/ 124239 w 2222224"/>
                <a:gd name="connsiteY38" fmla="*/ 1560444 h 1729409"/>
                <a:gd name="connsiteX39" fmla="*/ 144117 w 2222224"/>
                <a:gd name="connsiteY39" fmla="*/ 1575353 h 1729409"/>
                <a:gd name="connsiteX40" fmla="*/ 159026 w 2222224"/>
                <a:gd name="connsiteY40" fmla="*/ 1595231 h 1729409"/>
                <a:gd name="connsiteX41" fmla="*/ 163995 w 2222224"/>
                <a:gd name="connsiteY41" fmla="*/ 1610140 h 1729409"/>
                <a:gd name="connsiteX42" fmla="*/ 208721 w 2222224"/>
                <a:gd name="connsiteY42" fmla="*/ 1630018 h 1729409"/>
                <a:gd name="connsiteX43" fmla="*/ 243508 w 2222224"/>
                <a:gd name="connsiteY43" fmla="*/ 1649896 h 1729409"/>
                <a:gd name="connsiteX44" fmla="*/ 263387 w 2222224"/>
                <a:gd name="connsiteY44" fmla="*/ 1654866 h 1729409"/>
                <a:gd name="connsiteX45" fmla="*/ 323021 w 2222224"/>
                <a:gd name="connsiteY45" fmla="*/ 1669774 h 1729409"/>
                <a:gd name="connsiteX46" fmla="*/ 377687 w 2222224"/>
                <a:gd name="connsiteY46" fmla="*/ 1684683 h 1729409"/>
                <a:gd name="connsiteX47" fmla="*/ 546652 w 2222224"/>
                <a:gd name="connsiteY47" fmla="*/ 1699592 h 1729409"/>
                <a:gd name="connsiteX48" fmla="*/ 800100 w 2222224"/>
                <a:gd name="connsiteY48" fmla="*/ 1714500 h 1729409"/>
                <a:gd name="connsiteX49" fmla="*/ 1073426 w 2222224"/>
                <a:gd name="connsiteY49" fmla="*/ 1729409 h 1729409"/>
                <a:gd name="connsiteX50" fmla="*/ 1227482 w 2222224"/>
                <a:gd name="connsiteY50" fmla="*/ 1724440 h 1729409"/>
                <a:gd name="connsiteX51" fmla="*/ 1272208 w 2222224"/>
                <a:gd name="connsiteY51" fmla="*/ 1709531 h 1729409"/>
                <a:gd name="connsiteX52" fmla="*/ 1306995 w 2222224"/>
                <a:gd name="connsiteY52" fmla="*/ 1704561 h 1729409"/>
                <a:gd name="connsiteX53" fmla="*/ 1361661 w 2222224"/>
                <a:gd name="connsiteY53" fmla="*/ 1684683 h 1729409"/>
                <a:gd name="connsiteX54" fmla="*/ 1381539 w 2222224"/>
                <a:gd name="connsiteY54" fmla="*/ 1674744 h 1729409"/>
                <a:gd name="connsiteX55" fmla="*/ 1396447 w 2222224"/>
                <a:gd name="connsiteY55" fmla="*/ 1669774 h 1729409"/>
                <a:gd name="connsiteX56" fmla="*/ 1411356 w 2222224"/>
                <a:gd name="connsiteY56" fmla="*/ 1659835 h 1729409"/>
                <a:gd name="connsiteX57" fmla="*/ 1446143 w 2222224"/>
                <a:gd name="connsiteY57" fmla="*/ 1649896 h 1729409"/>
                <a:gd name="connsiteX58" fmla="*/ 1475961 w 2222224"/>
                <a:gd name="connsiteY58" fmla="*/ 1634987 h 1729409"/>
                <a:gd name="connsiteX59" fmla="*/ 1510747 w 2222224"/>
                <a:gd name="connsiteY59" fmla="*/ 1620079 h 1729409"/>
                <a:gd name="connsiteX60" fmla="*/ 1525656 w 2222224"/>
                <a:gd name="connsiteY60" fmla="*/ 1610140 h 1729409"/>
                <a:gd name="connsiteX61" fmla="*/ 1560443 w 2222224"/>
                <a:gd name="connsiteY61" fmla="*/ 1595231 h 1729409"/>
                <a:gd name="connsiteX62" fmla="*/ 1590261 w 2222224"/>
                <a:gd name="connsiteY62" fmla="*/ 1580322 h 1729409"/>
                <a:gd name="connsiteX63" fmla="*/ 1605169 w 2222224"/>
                <a:gd name="connsiteY63" fmla="*/ 1575353 h 1729409"/>
                <a:gd name="connsiteX64" fmla="*/ 1669774 w 2222224"/>
                <a:gd name="connsiteY64" fmla="*/ 1560444 h 1729409"/>
                <a:gd name="connsiteX65" fmla="*/ 1709530 w 2222224"/>
                <a:gd name="connsiteY65" fmla="*/ 1545535 h 1729409"/>
                <a:gd name="connsiteX66" fmla="*/ 1729408 w 2222224"/>
                <a:gd name="connsiteY66" fmla="*/ 1530627 h 1729409"/>
                <a:gd name="connsiteX67" fmla="*/ 1744317 w 2222224"/>
                <a:gd name="connsiteY67" fmla="*/ 1525657 h 1729409"/>
                <a:gd name="connsiteX68" fmla="*/ 1779104 w 2222224"/>
                <a:gd name="connsiteY68" fmla="*/ 1505779 h 1729409"/>
                <a:gd name="connsiteX69" fmla="*/ 1813891 w 2222224"/>
                <a:gd name="connsiteY69" fmla="*/ 1466022 h 1729409"/>
                <a:gd name="connsiteX70" fmla="*/ 1828800 w 2222224"/>
                <a:gd name="connsiteY70" fmla="*/ 1441174 h 1729409"/>
                <a:gd name="connsiteX71" fmla="*/ 1888434 w 2222224"/>
                <a:gd name="connsiteY71" fmla="*/ 1371600 h 1729409"/>
                <a:gd name="connsiteX72" fmla="*/ 1908313 w 2222224"/>
                <a:gd name="connsiteY72" fmla="*/ 1336814 h 1729409"/>
                <a:gd name="connsiteX73" fmla="*/ 1923221 w 2222224"/>
                <a:gd name="connsiteY73" fmla="*/ 1311966 h 1729409"/>
                <a:gd name="connsiteX74" fmla="*/ 1953039 w 2222224"/>
                <a:gd name="connsiteY74" fmla="*/ 1267240 h 1729409"/>
                <a:gd name="connsiteX75" fmla="*/ 1967947 w 2222224"/>
                <a:gd name="connsiteY75" fmla="*/ 1247361 h 1729409"/>
                <a:gd name="connsiteX76" fmla="*/ 1997765 w 2222224"/>
                <a:gd name="connsiteY76" fmla="*/ 1192696 h 1729409"/>
                <a:gd name="connsiteX77" fmla="*/ 2012674 w 2222224"/>
                <a:gd name="connsiteY77" fmla="*/ 1172818 h 1729409"/>
                <a:gd name="connsiteX78" fmla="*/ 2027582 w 2222224"/>
                <a:gd name="connsiteY78" fmla="*/ 1138031 h 1729409"/>
                <a:gd name="connsiteX79" fmla="*/ 2042491 w 2222224"/>
                <a:gd name="connsiteY79" fmla="*/ 1118153 h 1729409"/>
                <a:gd name="connsiteX80" fmla="*/ 2057400 w 2222224"/>
                <a:gd name="connsiteY80" fmla="*/ 1093305 h 1729409"/>
                <a:gd name="connsiteX81" fmla="*/ 2087217 w 2222224"/>
                <a:gd name="connsiteY81" fmla="*/ 1038640 h 1729409"/>
                <a:gd name="connsiteX82" fmla="*/ 2102126 w 2222224"/>
                <a:gd name="connsiteY82" fmla="*/ 1018761 h 1729409"/>
                <a:gd name="connsiteX83" fmla="*/ 2112065 w 2222224"/>
                <a:gd name="connsiteY83" fmla="*/ 998883 h 1729409"/>
                <a:gd name="connsiteX84" fmla="*/ 2126974 w 2222224"/>
                <a:gd name="connsiteY84" fmla="*/ 974035 h 1729409"/>
                <a:gd name="connsiteX85" fmla="*/ 2146852 w 2222224"/>
                <a:gd name="connsiteY85" fmla="*/ 939248 h 1729409"/>
                <a:gd name="connsiteX86" fmla="*/ 2161761 w 2222224"/>
                <a:gd name="connsiteY86" fmla="*/ 894522 h 1729409"/>
                <a:gd name="connsiteX87" fmla="*/ 2176669 w 2222224"/>
                <a:gd name="connsiteY87" fmla="*/ 859735 h 1729409"/>
                <a:gd name="connsiteX88" fmla="*/ 2191578 w 2222224"/>
                <a:gd name="connsiteY88" fmla="*/ 824948 h 1729409"/>
                <a:gd name="connsiteX89" fmla="*/ 2196547 w 2222224"/>
                <a:gd name="connsiteY89" fmla="*/ 800100 h 1729409"/>
                <a:gd name="connsiteX90" fmla="*/ 2206487 w 2222224"/>
                <a:gd name="connsiteY90" fmla="*/ 790161 h 1729409"/>
                <a:gd name="connsiteX91" fmla="*/ 2211456 w 2222224"/>
                <a:gd name="connsiteY91" fmla="*/ 745435 h 1729409"/>
                <a:gd name="connsiteX92" fmla="*/ 2221395 w 2222224"/>
                <a:gd name="connsiteY92" fmla="*/ 700709 h 1729409"/>
                <a:gd name="connsiteX93" fmla="*/ 2211456 w 2222224"/>
                <a:gd name="connsiteY93" fmla="*/ 536714 h 1729409"/>
                <a:gd name="connsiteX94" fmla="*/ 2201517 w 2222224"/>
                <a:gd name="connsiteY94" fmla="*/ 511866 h 1729409"/>
                <a:gd name="connsiteX95" fmla="*/ 2186608 w 2222224"/>
                <a:gd name="connsiteY95" fmla="*/ 496957 h 1729409"/>
                <a:gd name="connsiteX96" fmla="*/ 2171700 w 2222224"/>
                <a:gd name="connsiteY96" fmla="*/ 477079 h 1729409"/>
                <a:gd name="connsiteX97" fmla="*/ 2141882 w 2222224"/>
                <a:gd name="connsiteY97" fmla="*/ 442292 h 1729409"/>
                <a:gd name="connsiteX98" fmla="*/ 2126974 w 2222224"/>
                <a:gd name="connsiteY98" fmla="*/ 417444 h 1729409"/>
                <a:gd name="connsiteX99" fmla="*/ 2102126 w 2222224"/>
                <a:gd name="connsiteY99" fmla="*/ 387627 h 1729409"/>
                <a:gd name="connsiteX100" fmla="*/ 2052430 w 2222224"/>
                <a:gd name="connsiteY100" fmla="*/ 362779 h 1729409"/>
                <a:gd name="connsiteX101" fmla="*/ 2027582 w 2222224"/>
                <a:gd name="connsiteY101" fmla="*/ 347870 h 1729409"/>
                <a:gd name="connsiteX102" fmla="*/ 1977887 w 2222224"/>
                <a:gd name="connsiteY102" fmla="*/ 323022 h 1729409"/>
                <a:gd name="connsiteX103" fmla="*/ 1958008 w 2222224"/>
                <a:gd name="connsiteY103" fmla="*/ 308114 h 1729409"/>
                <a:gd name="connsiteX104" fmla="*/ 1938130 w 2222224"/>
                <a:gd name="connsiteY104" fmla="*/ 303144 h 1729409"/>
                <a:gd name="connsiteX105" fmla="*/ 1903343 w 2222224"/>
                <a:gd name="connsiteY105" fmla="*/ 288235 h 1729409"/>
                <a:gd name="connsiteX106" fmla="*/ 1883465 w 2222224"/>
                <a:gd name="connsiteY106" fmla="*/ 278296 h 1729409"/>
                <a:gd name="connsiteX107" fmla="*/ 1843708 w 2222224"/>
                <a:gd name="connsiteY107" fmla="*/ 273327 h 1729409"/>
                <a:gd name="connsiteX108" fmla="*/ 1808921 w 2222224"/>
                <a:gd name="connsiteY108" fmla="*/ 253448 h 1729409"/>
                <a:gd name="connsiteX109" fmla="*/ 1779104 w 2222224"/>
                <a:gd name="connsiteY109" fmla="*/ 248479 h 1729409"/>
                <a:gd name="connsiteX110" fmla="*/ 1749287 w 2222224"/>
                <a:gd name="connsiteY110" fmla="*/ 238540 h 1729409"/>
                <a:gd name="connsiteX111" fmla="*/ 1684682 w 2222224"/>
                <a:gd name="connsiteY111" fmla="*/ 213692 h 1729409"/>
                <a:gd name="connsiteX112" fmla="*/ 1654865 w 2222224"/>
                <a:gd name="connsiteY112" fmla="*/ 208722 h 1729409"/>
                <a:gd name="connsiteX113" fmla="*/ 1610139 w 2222224"/>
                <a:gd name="connsiteY113" fmla="*/ 188844 h 1729409"/>
                <a:gd name="connsiteX114" fmla="*/ 1575352 w 2222224"/>
                <a:gd name="connsiteY114" fmla="*/ 183874 h 1729409"/>
                <a:gd name="connsiteX115" fmla="*/ 1515717 w 2222224"/>
                <a:gd name="connsiteY115" fmla="*/ 159027 h 1729409"/>
                <a:gd name="connsiteX116" fmla="*/ 1480930 w 2222224"/>
                <a:gd name="connsiteY116" fmla="*/ 144118 h 1729409"/>
                <a:gd name="connsiteX117" fmla="*/ 1451113 w 2222224"/>
                <a:gd name="connsiteY117" fmla="*/ 134179 h 1729409"/>
                <a:gd name="connsiteX118" fmla="*/ 1426265 w 2222224"/>
                <a:gd name="connsiteY118" fmla="*/ 119270 h 1729409"/>
                <a:gd name="connsiteX119" fmla="*/ 1406387 w 2222224"/>
                <a:gd name="connsiteY119" fmla="*/ 114300 h 1729409"/>
                <a:gd name="connsiteX120" fmla="*/ 1346752 w 2222224"/>
                <a:gd name="connsiteY120" fmla="*/ 99392 h 1729409"/>
                <a:gd name="connsiteX121" fmla="*/ 1292087 w 2222224"/>
                <a:gd name="connsiteY121" fmla="*/ 84483 h 1729409"/>
                <a:gd name="connsiteX122" fmla="*/ 1242391 w 2222224"/>
                <a:gd name="connsiteY122" fmla="*/ 69574 h 1729409"/>
                <a:gd name="connsiteX123" fmla="*/ 1177787 w 2222224"/>
                <a:gd name="connsiteY123" fmla="*/ 54666 h 1729409"/>
                <a:gd name="connsiteX124" fmla="*/ 1143000 w 2222224"/>
                <a:gd name="connsiteY124" fmla="*/ 44727 h 1729409"/>
                <a:gd name="connsiteX125" fmla="*/ 1118152 w 2222224"/>
                <a:gd name="connsiteY125" fmla="*/ 39757 h 1729409"/>
                <a:gd name="connsiteX126" fmla="*/ 1083365 w 2222224"/>
                <a:gd name="connsiteY126" fmla="*/ 29818 h 1729409"/>
                <a:gd name="connsiteX127" fmla="*/ 1018761 w 2222224"/>
                <a:gd name="connsiteY127" fmla="*/ 24848 h 1729409"/>
                <a:gd name="connsiteX128" fmla="*/ 949187 w 2222224"/>
                <a:gd name="connsiteY128" fmla="*/ 14909 h 1729409"/>
                <a:gd name="connsiteX129" fmla="*/ 655982 w 2222224"/>
                <a:gd name="connsiteY129" fmla="*/ 19879 h 1729409"/>
                <a:gd name="connsiteX130" fmla="*/ 556591 w 2222224"/>
                <a:gd name="connsiteY130" fmla="*/ 24848 h 1729409"/>
                <a:gd name="connsiteX131" fmla="*/ 362778 w 2222224"/>
                <a:gd name="connsiteY131" fmla="*/ 14909 h 1729409"/>
                <a:gd name="connsiteX132" fmla="*/ 308113 w 2222224"/>
                <a:gd name="connsiteY132" fmla="*/ 4970 h 1729409"/>
                <a:gd name="connsiteX133" fmla="*/ 263387 w 2222224"/>
                <a:gd name="connsiteY133" fmla="*/ 0 h 172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222224" h="1729409">
                  <a:moveTo>
                    <a:pt x="263387" y="0"/>
                  </a:moveTo>
                  <a:lnTo>
                    <a:pt x="263387" y="0"/>
                  </a:lnTo>
                  <a:cubicBezTo>
                    <a:pt x="261730" y="14909"/>
                    <a:pt x="262235" y="30220"/>
                    <a:pt x="258417" y="44727"/>
                  </a:cubicBezTo>
                  <a:cubicBezTo>
                    <a:pt x="253877" y="61981"/>
                    <a:pt x="238539" y="94422"/>
                    <a:pt x="238539" y="94422"/>
                  </a:cubicBezTo>
                  <a:cubicBezTo>
                    <a:pt x="236882" y="106018"/>
                    <a:pt x="236651" y="117908"/>
                    <a:pt x="233569" y="129209"/>
                  </a:cubicBezTo>
                  <a:cubicBezTo>
                    <a:pt x="231620" y="136356"/>
                    <a:pt x="226231" y="142151"/>
                    <a:pt x="223630" y="149087"/>
                  </a:cubicBezTo>
                  <a:cubicBezTo>
                    <a:pt x="221232" y="155482"/>
                    <a:pt x="220995" y="162547"/>
                    <a:pt x="218661" y="168966"/>
                  </a:cubicBezTo>
                  <a:cubicBezTo>
                    <a:pt x="214350" y="180822"/>
                    <a:pt x="208438" y="192040"/>
                    <a:pt x="203752" y="203753"/>
                  </a:cubicBezTo>
                  <a:cubicBezTo>
                    <a:pt x="201806" y="208617"/>
                    <a:pt x="200439" y="213692"/>
                    <a:pt x="198782" y="218661"/>
                  </a:cubicBezTo>
                  <a:cubicBezTo>
                    <a:pt x="197126" y="228600"/>
                    <a:pt x="195789" y="238598"/>
                    <a:pt x="193813" y="248479"/>
                  </a:cubicBezTo>
                  <a:cubicBezTo>
                    <a:pt x="190818" y="263455"/>
                    <a:pt x="186140" y="278102"/>
                    <a:pt x="183874" y="293205"/>
                  </a:cubicBezTo>
                  <a:cubicBezTo>
                    <a:pt x="181160" y="311299"/>
                    <a:pt x="181492" y="329757"/>
                    <a:pt x="178904" y="347870"/>
                  </a:cubicBezTo>
                  <a:cubicBezTo>
                    <a:pt x="176515" y="364594"/>
                    <a:pt x="171600" y="380879"/>
                    <a:pt x="168965" y="397566"/>
                  </a:cubicBezTo>
                  <a:cubicBezTo>
                    <a:pt x="165624" y="418728"/>
                    <a:pt x="165494" y="445579"/>
                    <a:pt x="159026" y="467140"/>
                  </a:cubicBezTo>
                  <a:cubicBezTo>
                    <a:pt x="156463" y="475684"/>
                    <a:pt x="152400" y="483705"/>
                    <a:pt x="149087" y="491987"/>
                  </a:cubicBezTo>
                  <a:cubicBezTo>
                    <a:pt x="147430" y="503583"/>
                    <a:pt x="145898" y="515197"/>
                    <a:pt x="144117" y="526774"/>
                  </a:cubicBezTo>
                  <a:cubicBezTo>
                    <a:pt x="143674" y="529655"/>
                    <a:pt x="136164" y="576276"/>
                    <a:pt x="134178" y="581440"/>
                  </a:cubicBezTo>
                  <a:cubicBezTo>
                    <a:pt x="128859" y="595269"/>
                    <a:pt x="122518" y="608868"/>
                    <a:pt x="114300" y="621196"/>
                  </a:cubicBezTo>
                  <a:cubicBezTo>
                    <a:pt x="110987" y="626166"/>
                    <a:pt x="109025" y="632374"/>
                    <a:pt x="104361" y="636105"/>
                  </a:cubicBezTo>
                  <a:cubicBezTo>
                    <a:pt x="100270" y="639377"/>
                    <a:pt x="94422" y="639418"/>
                    <a:pt x="89452" y="641074"/>
                  </a:cubicBezTo>
                  <a:cubicBezTo>
                    <a:pt x="82826" y="647700"/>
                    <a:pt x="75197" y="653456"/>
                    <a:pt x="69574" y="660953"/>
                  </a:cubicBezTo>
                  <a:cubicBezTo>
                    <a:pt x="65129" y="666880"/>
                    <a:pt x="63446" y="674479"/>
                    <a:pt x="59634" y="680831"/>
                  </a:cubicBezTo>
                  <a:cubicBezTo>
                    <a:pt x="53488" y="691074"/>
                    <a:pt x="46382" y="700709"/>
                    <a:pt x="39756" y="710648"/>
                  </a:cubicBezTo>
                  <a:cubicBezTo>
                    <a:pt x="21016" y="785619"/>
                    <a:pt x="50830" y="672459"/>
                    <a:pt x="24847" y="750405"/>
                  </a:cubicBezTo>
                  <a:cubicBezTo>
                    <a:pt x="22176" y="758418"/>
                    <a:pt x="22549" y="767240"/>
                    <a:pt x="19878" y="775253"/>
                  </a:cubicBezTo>
                  <a:cubicBezTo>
                    <a:pt x="15889" y="787221"/>
                    <a:pt x="9654" y="798327"/>
                    <a:pt x="4969" y="810040"/>
                  </a:cubicBezTo>
                  <a:cubicBezTo>
                    <a:pt x="3024" y="814903"/>
                    <a:pt x="1656" y="819979"/>
                    <a:pt x="0" y="824948"/>
                  </a:cubicBezTo>
                  <a:cubicBezTo>
                    <a:pt x="1656" y="854765"/>
                    <a:pt x="3440" y="884576"/>
                    <a:pt x="4969" y="914400"/>
                  </a:cubicBezTo>
                  <a:cubicBezTo>
                    <a:pt x="6753" y="949181"/>
                    <a:pt x="7124" y="984048"/>
                    <a:pt x="9939" y="1018761"/>
                  </a:cubicBezTo>
                  <a:cubicBezTo>
                    <a:pt x="12098" y="1045384"/>
                    <a:pt x="16928" y="1071727"/>
                    <a:pt x="19878" y="1098274"/>
                  </a:cubicBezTo>
                  <a:cubicBezTo>
                    <a:pt x="23555" y="1131366"/>
                    <a:pt x="26391" y="1164547"/>
                    <a:pt x="29817" y="1197666"/>
                  </a:cubicBezTo>
                  <a:cubicBezTo>
                    <a:pt x="31361" y="1212587"/>
                    <a:pt x="31728" y="1227707"/>
                    <a:pt x="34787" y="1242392"/>
                  </a:cubicBezTo>
                  <a:cubicBezTo>
                    <a:pt x="40032" y="1267567"/>
                    <a:pt x="49277" y="1291790"/>
                    <a:pt x="54665" y="1316935"/>
                  </a:cubicBezTo>
                  <a:cubicBezTo>
                    <a:pt x="59230" y="1338240"/>
                    <a:pt x="59775" y="1360293"/>
                    <a:pt x="64604" y="1381540"/>
                  </a:cubicBezTo>
                  <a:cubicBezTo>
                    <a:pt x="68087" y="1396864"/>
                    <a:pt x="79513" y="1426266"/>
                    <a:pt x="79513" y="1426266"/>
                  </a:cubicBezTo>
                  <a:cubicBezTo>
                    <a:pt x="81169" y="1441175"/>
                    <a:pt x="80008" y="1456674"/>
                    <a:pt x="84482" y="1470992"/>
                  </a:cubicBezTo>
                  <a:cubicBezTo>
                    <a:pt x="88466" y="1483739"/>
                    <a:pt x="98029" y="1494020"/>
                    <a:pt x="104361" y="1505779"/>
                  </a:cubicBezTo>
                  <a:cubicBezTo>
                    <a:pt x="109629" y="1515563"/>
                    <a:pt x="114300" y="1525657"/>
                    <a:pt x="119269" y="1535596"/>
                  </a:cubicBezTo>
                  <a:cubicBezTo>
                    <a:pt x="120926" y="1543879"/>
                    <a:pt x="119762" y="1553281"/>
                    <a:pt x="124239" y="1560444"/>
                  </a:cubicBezTo>
                  <a:cubicBezTo>
                    <a:pt x="128629" y="1567468"/>
                    <a:pt x="138260" y="1569496"/>
                    <a:pt x="144117" y="1575353"/>
                  </a:cubicBezTo>
                  <a:cubicBezTo>
                    <a:pt x="149974" y="1581210"/>
                    <a:pt x="154056" y="1588605"/>
                    <a:pt x="159026" y="1595231"/>
                  </a:cubicBezTo>
                  <a:cubicBezTo>
                    <a:pt x="160682" y="1600201"/>
                    <a:pt x="160291" y="1606436"/>
                    <a:pt x="163995" y="1610140"/>
                  </a:cubicBezTo>
                  <a:cubicBezTo>
                    <a:pt x="169263" y="1615408"/>
                    <a:pt x="204196" y="1627755"/>
                    <a:pt x="208721" y="1630018"/>
                  </a:cubicBezTo>
                  <a:cubicBezTo>
                    <a:pt x="237555" y="1644435"/>
                    <a:pt x="208662" y="1636829"/>
                    <a:pt x="243508" y="1649896"/>
                  </a:cubicBezTo>
                  <a:cubicBezTo>
                    <a:pt x="249903" y="1652294"/>
                    <a:pt x="256797" y="1653069"/>
                    <a:pt x="263387" y="1654866"/>
                  </a:cubicBezTo>
                  <a:cubicBezTo>
                    <a:pt x="313952" y="1668657"/>
                    <a:pt x="280986" y="1661368"/>
                    <a:pt x="323021" y="1669774"/>
                  </a:cubicBezTo>
                  <a:cubicBezTo>
                    <a:pt x="344274" y="1691027"/>
                    <a:pt x="326044" y="1676937"/>
                    <a:pt x="377687" y="1684683"/>
                  </a:cubicBezTo>
                  <a:cubicBezTo>
                    <a:pt x="497416" y="1702642"/>
                    <a:pt x="357134" y="1691351"/>
                    <a:pt x="546652" y="1699592"/>
                  </a:cubicBezTo>
                  <a:cubicBezTo>
                    <a:pt x="734561" y="1716674"/>
                    <a:pt x="579073" y="1704603"/>
                    <a:pt x="800100" y="1714500"/>
                  </a:cubicBezTo>
                  <a:lnTo>
                    <a:pt x="1073426" y="1729409"/>
                  </a:lnTo>
                  <a:cubicBezTo>
                    <a:pt x="1124778" y="1727753"/>
                    <a:pt x="1176178" y="1727213"/>
                    <a:pt x="1227482" y="1724440"/>
                  </a:cubicBezTo>
                  <a:cubicBezTo>
                    <a:pt x="1305425" y="1720227"/>
                    <a:pt x="1223883" y="1724029"/>
                    <a:pt x="1272208" y="1709531"/>
                  </a:cubicBezTo>
                  <a:cubicBezTo>
                    <a:pt x="1283427" y="1706165"/>
                    <a:pt x="1295399" y="1706218"/>
                    <a:pt x="1306995" y="1704561"/>
                  </a:cubicBezTo>
                  <a:cubicBezTo>
                    <a:pt x="1352375" y="1681872"/>
                    <a:pt x="1295798" y="1708633"/>
                    <a:pt x="1361661" y="1684683"/>
                  </a:cubicBezTo>
                  <a:cubicBezTo>
                    <a:pt x="1368623" y="1682151"/>
                    <a:pt x="1374730" y="1677662"/>
                    <a:pt x="1381539" y="1674744"/>
                  </a:cubicBezTo>
                  <a:cubicBezTo>
                    <a:pt x="1386354" y="1672680"/>
                    <a:pt x="1391762" y="1672117"/>
                    <a:pt x="1396447" y="1669774"/>
                  </a:cubicBezTo>
                  <a:cubicBezTo>
                    <a:pt x="1401789" y="1667103"/>
                    <a:pt x="1405810" y="1662053"/>
                    <a:pt x="1411356" y="1659835"/>
                  </a:cubicBezTo>
                  <a:cubicBezTo>
                    <a:pt x="1422553" y="1655356"/>
                    <a:pt x="1434887" y="1654225"/>
                    <a:pt x="1446143" y="1649896"/>
                  </a:cubicBezTo>
                  <a:cubicBezTo>
                    <a:pt x="1456515" y="1645907"/>
                    <a:pt x="1465871" y="1639644"/>
                    <a:pt x="1475961" y="1634987"/>
                  </a:cubicBezTo>
                  <a:cubicBezTo>
                    <a:pt x="1487415" y="1629700"/>
                    <a:pt x="1499463" y="1625721"/>
                    <a:pt x="1510747" y="1620079"/>
                  </a:cubicBezTo>
                  <a:cubicBezTo>
                    <a:pt x="1516089" y="1617408"/>
                    <a:pt x="1520314" y="1612811"/>
                    <a:pt x="1525656" y="1610140"/>
                  </a:cubicBezTo>
                  <a:cubicBezTo>
                    <a:pt x="1536940" y="1604498"/>
                    <a:pt x="1548988" y="1600518"/>
                    <a:pt x="1560443" y="1595231"/>
                  </a:cubicBezTo>
                  <a:cubicBezTo>
                    <a:pt x="1570533" y="1590574"/>
                    <a:pt x="1580106" y="1584835"/>
                    <a:pt x="1590261" y="1580322"/>
                  </a:cubicBezTo>
                  <a:cubicBezTo>
                    <a:pt x="1595048" y="1578195"/>
                    <a:pt x="1600115" y="1576731"/>
                    <a:pt x="1605169" y="1575353"/>
                  </a:cubicBezTo>
                  <a:cubicBezTo>
                    <a:pt x="1638133" y="1566363"/>
                    <a:pt x="1640798" y="1566240"/>
                    <a:pt x="1669774" y="1560444"/>
                  </a:cubicBezTo>
                  <a:cubicBezTo>
                    <a:pt x="1715586" y="1529901"/>
                    <a:pt x="1645058" y="1574189"/>
                    <a:pt x="1709530" y="1545535"/>
                  </a:cubicBezTo>
                  <a:cubicBezTo>
                    <a:pt x="1717099" y="1542171"/>
                    <a:pt x="1722217" y="1534736"/>
                    <a:pt x="1729408" y="1530627"/>
                  </a:cubicBezTo>
                  <a:cubicBezTo>
                    <a:pt x="1733956" y="1528028"/>
                    <a:pt x="1739502" y="1527721"/>
                    <a:pt x="1744317" y="1525657"/>
                  </a:cubicBezTo>
                  <a:cubicBezTo>
                    <a:pt x="1754323" y="1521369"/>
                    <a:pt x="1770297" y="1513118"/>
                    <a:pt x="1779104" y="1505779"/>
                  </a:cubicBezTo>
                  <a:cubicBezTo>
                    <a:pt x="1790415" y="1496353"/>
                    <a:pt x="1806372" y="1476763"/>
                    <a:pt x="1813891" y="1466022"/>
                  </a:cubicBezTo>
                  <a:cubicBezTo>
                    <a:pt x="1819430" y="1458109"/>
                    <a:pt x="1822616" y="1448594"/>
                    <a:pt x="1828800" y="1441174"/>
                  </a:cubicBezTo>
                  <a:cubicBezTo>
                    <a:pt x="1918514" y="1333518"/>
                    <a:pt x="1815083" y="1474296"/>
                    <a:pt x="1888434" y="1371600"/>
                  </a:cubicBezTo>
                  <a:cubicBezTo>
                    <a:pt x="1897293" y="1345027"/>
                    <a:pt x="1888254" y="1366903"/>
                    <a:pt x="1908313" y="1336814"/>
                  </a:cubicBezTo>
                  <a:cubicBezTo>
                    <a:pt x="1913671" y="1328777"/>
                    <a:pt x="1917998" y="1320091"/>
                    <a:pt x="1923221" y="1311966"/>
                  </a:cubicBezTo>
                  <a:cubicBezTo>
                    <a:pt x="1932910" y="1296894"/>
                    <a:pt x="1942840" y="1281972"/>
                    <a:pt x="1953039" y="1267240"/>
                  </a:cubicBezTo>
                  <a:cubicBezTo>
                    <a:pt x="1957754" y="1260430"/>
                    <a:pt x="1963686" y="1254463"/>
                    <a:pt x="1967947" y="1247361"/>
                  </a:cubicBezTo>
                  <a:cubicBezTo>
                    <a:pt x="2001885" y="1190796"/>
                    <a:pt x="1964353" y="1242813"/>
                    <a:pt x="1997765" y="1192696"/>
                  </a:cubicBezTo>
                  <a:cubicBezTo>
                    <a:pt x="2002359" y="1185805"/>
                    <a:pt x="2008708" y="1180089"/>
                    <a:pt x="2012674" y="1172818"/>
                  </a:cubicBezTo>
                  <a:cubicBezTo>
                    <a:pt x="2018715" y="1161743"/>
                    <a:pt x="2021541" y="1149106"/>
                    <a:pt x="2027582" y="1138031"/>
                  </a:cubicBezTo>
                  <a:cubicBezTo>
                    <a:pt x="2031548" y="1130760"/>
                    <a:pt x="2037897" y="1125044"/>
                    <a:pt x="2042491" y="1118153"/>
                  </a:cubicBezTo>
                  <a:cubicBezTo>
                    <a:pt x="2047849" y="1110116"/>
                    <a:pt x="2052664" y="1101724"/>
                    <a:pt x="2057400" y="1093305"/>
                  </a:cubicBezTo>
                  <a:cubicBezTo>
                    <a:pt x="2067576" y="1075215"/>
                    <a:pt x="2076538" y="1056438"/>
                    <a:pt x="2087217" y="1038640"/>
                  </a:cubicBezTo>
                  <a:cubicBezTo>
                    <a:pt x="2091478" y="1031537"/>
                    <a:pt x="2097736" y="1025785"/>
                    <a:pt x="2102126" y="1018761"/>
                  </a:cubicBezTo>
                  <a:cubicBezTo>
                    <a:pt x="2106052" y="1012479"/>
                    <a:pt x="2108467" y="1005359"/>
                    <a:pt x="2112065" y="998883"/>
                  </a:cubicBezTo>
                  <a:cubicBezTo>
                    <a:pt x="2116756" y="990439"/>
                    <a:pt x="2122004" y="982318"/>
                    <a:pt x="2126974" y="974035"/>
                  </a:cubicBezTo>
                  <a:cubicBezTo>
                    <a:pt x="2138442" y="928158"/>
                    <a:pt x="2122180" y="978724"/>
                    <a:pt x="2146852" y="939248"/>
                  </a:cubicBezTo>
                  <a:cubicBezTo>
                    <a:pt x="2159688" y="918711"/>
                    <a:pt x="2154351" y="914899"/>
                    <a:pt x="2161761" y="894522"/>
                  </a:cubicBezTo>
                  <a:cubicBezTo>
                    <a:pt x="2166072" y="882666"/>
                    <a:pt x="2171984" y="871448"/>
                    <a:pt x="2176669" y="859735"/>
                  </a:cubicBezTo>
                  <a:cubicBezTo>
                    <a:pt x="2191291" y="823181"/>
                    <a:pt x="2168960" y="870186"/>
                    <a:pt x="2191578" y="824948"/>
                  </a:cubicBezTo>
                  <a:cubicBezTo>
                    <a:pt x="2193234" y="816665"/>
                    <a:pt x="2193220" y="807864"/>
                    <a:pt x="2196547" y="800100"/>
                  </a:cubicBezTo>
                  <a:cubicBezTo>
                    <a:pt x="2198393" y="795793"/>
                    <a:pt x="2205254" y="794681"/>
                    <a:pt x="2206487" y="790161"/>
                  </a:cubicBezTo>
                  <a:cubicBezTo>
                    <a:pt x="2210434" y="775689"/>
                    <a:pt x="2208990" y="760231"/>
                    <a:pt x="2211456" y="745435"/>
                  </a:cubicBezTo>
                  <a:cubicBezTo>
                    <a:pt x="2213967" y="730370"/>
                    <a:pt x="2218082" y="715618"/>
                    <a:pt x="2221395" y="700709"/>
                  </a:cubicBezTo>
                  <a:cubicBezTo>
                    <a:pt x="2220690" y="680256"/>
                    <a:pt x="2227446" y="584683"/>
                    <a:pt x="2211456" y="536714"/>
                  </a:cubicBezTo>
                  <a:cubicBezTo>
                    <a:pt x="2208635" y="528251"/>
                    <a:pt x="2206245" y="519431"/>
                    <a:pt x="2201517" y="511866"/>
                  </a:cubicBezTo>
                  <a:cubicBezTo>
                    <a:pt x="2197792" y="505906"/>
                    <a:pt x="2191182" y="502293"/>
                    <a:pt x="2186608" y="496957"/>
                  </a:cubicBezTo>
                  <a:cubicBezTo>
                    <a:pt x="2181218" y="490668"/>
                    <a:pt x="2176669" y="483705"/>
                    <a:pt x="2171700" y="477079"/>
                  </a:cubicBezTo>
                  <a:cubicBezTo>
                    <a:pt x="2161492" y="436248"/>
                    <a:pt x="2176682" y="477092"/>
                    <a:pt x="2141882" y="442292"/>
                  </a:cubicBezTo>
                  <a:cubicBezTo>
                    <a:pt x="2135052" y="435462"/>
                    <a:pt x="2132093" y="425635"/>
                    <a:pt x="2126974" y="417444"/>
                  </a:cubicBezTo>
                  <a:cubicBezTo>
                    <a:pt x="2119548" y="405562"/>
                    <a:pt x="2113713" y="396317"/>
                    <a:pt x="2102126" y="387627"/>
                  </a:cubicBezTo>
                  <a:cubicBezTo>
                    <a:pt x="2074478" y="366891"/>
                    <a:pt x="2081767" y="377448"/>
                    <a:pt x="2052430" y="362779"/>
                  </a:cubicBezTo>
                  <a:cubicBezTo>
                    <a:pt x="2043791" y="358459"/>
                    <a:pt x="2036105" y="352416"/>
                    <a:pt x="2027582" y="347870"/>
                  </a:cubicBezTo>
                  <a:cubicBezTo>
                    <a:pt x="2011241" y="339154"/>
                    <a:pt x="1993967" y="332211"/>
                    <a:pt x="1977887" y="323022"/>
                  </a:cubicBezTo>
                  <a:cubicBezTo>
                    <a:pt x="1970696" y="318913"/>
                    <a:pt x="1965416" y="311818"/>
                    <a:pt x="1958008" y="308114"/>
                  </a:cubicBezTo>
                  <a:cubicBezTo>
                    <a:pt x="1951899" y="305060"/>
                    <a:pt x="1944549" y="305478"/>
                    <a:pt x="1938130" y="303144"/>
                  </a:cubicBezTo>
                  <a:cubicBezTo>
                    <a:pt x="1926274" y="298832"/>
                    <a:pt x="1914828" y="293455"/>
                    <a:pt x="1903343" y="288235"/>
                  </a:cubicBezTo>
                  <a:cubicBezTo>
                    <a:pt x="1896599" y="285169"/>
                    <a:pt x="1890652" y="280093"/>
                    <a:pt x="1883465" y="278296"/>
                  </a:cubicBezTo>
                  <a:cubicBezTo>
                    <a:pt x="1870508" y="275057"/>
                    <a:pt x="1856960" y="274983"/>
                    <a:pt x="1843708" y="273327"/>
                  </a:cubicBezTo>
                  <a:cubicBezTo>
                    <a:pt x="1832112" y="266701"/>
                    <a:pt x="1821386" y="258242"/>
                    <a:pt x="1808921" y="253448"/>
                  </a:cubicBezTo>
                  <a:cubicBezTo>
                    <a:pt x="1799517" y="249831"/>
                    <a:pt x="1788879" y="250923"/>
                    <a:pt x="1779104" y="248479"/>
                  </a:cubicBezTo>
                  <a:cubicBezTo>
                    <a:pt x="1768940" y="245938"/>
                    <a:pt x="1759065" y="242301"/>
                    <a:pt x="1749287" y="238540"/>
                  </a:cubicBezTo>
                  <a:cubicBezTo>
                    <a:pt x="1721508" y="227856"/>
                    <a:pt x="1712651" y="220684"/>
                    <a:pt x="1684682" y="213692"/>
                  </a:cubicBezTo>
                  <a:cubicBezTo>
                    <a:pt x="1674907" y="211248"/>
                    <a:pt x="1664804" y="210379"/>
                    <a:pt x="1654865" y="208722"/>
                  </a:cubicBezTo>
                  <a:cubicBezTo>
                    <a:pt x="1639956" y="202096"/>
                    <a:pt x="1625711" y="193710"/>
                    <a:pt x="1610139" y="188844"/>
                  </a:cubicBezTo>
                  <a:cubicBezTo>
                    <a:pt x="1598959" y="185350"/>
                    <a:pt x="1586285" y="188079"/>
                    <a:pt x="1575352" y="183874"/>
                  </a:cubicBezTo>
                  <a:cubicBezTo>
                    <a:pt x="1487720" y="150169"/>
                    <a:pt x="1599012" y="172908"/>
                    <a:pt x="1515717" y="159027"/>
                  </a:cubicBezTo>
                  <a:cubicBezTo>
                    <a:pt x="1504121" y="154057"/>
                    <a:pt x="1492705" y="148647"/>
                    <a:pt x="1480930" y="144118"/>
                  </a:cubicBezTo>
                  <a:cubicBezTo>
                    <a:pt x="1471152" y="140357"/>
                    <a:pt x="1460651" y="138514"/>
                    <a:pt x="1451113" y="134179"/>
                  </a:cubicBezTo>
                  <a:cubicBezTo>
                    <a:pt x="1442320" y="130182"/>
                    <a:pt x="1435092" y="123193"/>
                    <a:pt x="1426265" y="119270"/>
                  </a:cubicBezTo>
                  <a:cubicBezTo>
                    <a:pt x="1420024" y="116496"/>
                    <a:pt x="1412929" y="116263"/>
                    <a:pt x="1406387" y="114300"/>
                  </a:cubicBezTo>
                  <a:cubicBezTo>
                    <a:pt x="1357172" y="99535"/>
                    <a:pt x="1396365" y="107660"/>
                    <a:pt x="1346752" y="99392"/>
                  </a:cubicBezTo>
                  <a:cubicBezTo>
                    <a:pt x="1256642" y="69356"/>
                    <a:pt x="1369354" y="105556"/>
                    <a:pt x="1292087" y="84483"/>
                  </a:cubicBezTo>
                  <a:cubicBezTo>
                    <a:pt x="1224518" y="66055"/>
                    <a:pt x="1292819" y="81211"/>
                    <a:pt x="1242391" y="69574"/>
                  </a:cubicBezTo>
                  <a:cubicBezTo>
                    <a:pt x="1222579" y="65002"/>
                    <a:pt x="1198358" y="60276"/>
                    <a:pt x="1177787" y="54666"/>
                  </a:cubicBezTo>
                  <a:cubicBezTo>
                    <a:pt x="1166152" y="51493"/>
                    <a:pt x="1154700" y="47652"/>
                    <a:pt x="1143000" y="44727"/>
                  </a:cubicBezTo>
                  <a:cubicBezTo>
                    <a:pt x="1134805" y="42678"/>
                    <a:pt x="1126347" y="41806"/>
                    <a:pt x="1118152" y="39757"/>
                  </a:cubicBezTo>
                  <a:cubicBezTo>
                    <a:pt x="1106452" y="36832"/>
                    <a:pt x="1095291" y="31607"/>
                    <a:pt x="1083365" y="29818"/>
                  </a:cubicBezTo>
                  <a:cubicBezTo>
                    <a:pt x="1062006" y="26614"/>
                    <a:pt x="1040227" y="27233"/>
                    <a:pt x="1018761" y="24848"/>
                  </a:cubicBezTo>
                  <a:cubicBezTo>
                    <a:pt x="995478" y="22261"/>
                    <a:pt x="972378" y="18222"/>
                    <a:pt x="949187" y="14909"/>
                  </a:cubicBezTo>
                  <a:lnTo>
                    <a:pt x="655982" y="19879"/>
                  </a:lnTo>
                  <a:cubicBezTo>
                    <a:pt x="622821" y="20719"/>
                    <a:pt x="589758" y="25410"/>
                    <a:pt x="556591" y="24848"/>
                  </a:cubicBezTo>
                  <a:cubicBezTo>
                    <a:pt x="491911" y="23752"/>
                    <a:pt x="427382" y="18222"/>
                    <a:pt x="362778" y="14909"/>
                  </a:cubicBezTo>
                  <a:cubicBezTo>
                    <a:pt x="332364" y="4772"/>
                    <a:pt x="360295" y="12999"/>
                    <a:pt x="308113" y="4970"/>
                  </a:cubicBezTo>
                  <a:cubicBezTo>
                    <a:pt x="273699" y="-325"/>
                    <a:pt x="270841" y="828"/>
                    <a:pt x="263387" y="0"/>
                  </a:cubicBezTo>
                  <a:close/>
                </a:path>
              </a:pathLst>
            </a:custGeom>
            <a:solidFill>
              <a:srgbClr val="FFD966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5E77729-3893-4A1E-B62C-52AEEED84D4A}"/>
                </a:ext>
              </a:extLst>
            </p:cNvPr>
            <p:cNvGrpSpPr/>
            <p:nvPr/>
          </p:nvGrpSpPr>
          <p:grpSpPr>
            <a:xfrm>
              <a:off x="9949070" y="988943"/>
              <a:ext cx="1416840" cy="1565414"/>
              <a:chOff x="9949070" y="988943"/>
              <a:chExt cx="1416840" cy="1565414"/>
            </a:xfrm>
          </p:grpSpPr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FB5B8D37-49BB-42FB-AE5F-FBE8EBFB2B0F}"/>
                  </a:ext>
                </a:extLst>
              </p:cNvPr>
              <p:cNvSpPr/>
              <p:nvPr/>
            </p:nvSpPr>
            <p:spPr>
              <a:xfrm>
                <a:off x="9949070" y="988943"/>
                <a:ext cx="1416840" cy="1565414"/>
              </a:xfrm>
              <a:custGeom>
                <a:avLst/>
                <a:gdLst>
                  <a:gd name="connsiteX0" fmla="*/ 482047 w 1416840"/>
                  <a:gd name="connsiteY0" fmla="*/ 0 h 1565414"/>
                  <a:gd name="connsiteX1" fmla="*/ 482047 w 1416840"/>
                  <a:gd name="connsiteY1" fmla="*/ 0 h 1565414"/>
                  <a:gd name="connsiteX2" fmla="*/ 462169 w 1416840"/>
                  <a:gd name="connsiteY2" fmla="*/ 59635 h 1565414"/>
                  <a:gd name="connsiteX3" fmla="*/ 452230 w 1416840"/>
                  <a:gd name="connsiteY3" fmla="*/ 84483 h 1565414"/>
                  <a:gd name="connsiteX4" fmla="*/ 437321 w 1416840"/>
                  <a:gd name="connsiteY4" fmla="*/ 94422 h 1565414"/>
                  <a:gd name="connsiteX5" fmla="*/ 427382 w 1416840"/>
                  <a:gd name="connsiteY5" fmla="*/ 109331 h 1565414"/>
                  <a:gd name="connsiteX6" fmla="*/ 417443 w 1416840"/>
                  <a:gd name="connsiteY6" fmla="*/ 139148 h 1565414"/>
                  <a:gd name="connsiteX7" fmla="*/ 387626 w 1416840"/>
                  <a:gd name="connsiteY7" fmla="*/ 173935 h 1565414"/>
                  <a:gd name="connsiteX8" fmla="*/ 377687 w 1416840"/>
                  <a:gd name="connsiteY8" fmla="*/ 208722 h 1565414"/>
                  <a:gd name="connsiteX9" fmla="*/ 367747 w 1416840"/>
                  <a:gd name="connsiteY9" fmla="*/ 218661 h 1565414"/>
                  <a:gd name="connsiteX10" fmla="*/ 357808 w 1416840"/>
                  <a:gd name="connsiteY10" fmla="*/ 233570 h 1565414"/>
                  <a:gd name="connsiteX11" fmla="*/ 337930 w 1416840"/>
                  <a:gd name="connsiteY11" fmla="*/ 283266 h 1565414"/>
                  <a:gd name="connsiteX12" fmla="*/ 327991 w 1416840"/>
                  <a:gd name="connsiteY12" fmla="*/ 323022 h 1565414"/>
                  <a:gd name="connsiteX13" fmla="*/ 318052 w 1416840"/>
                  <a:gd name="connsiteY13" fmla="*/ 352840 h 1565414"/>
                  <a:gd name="connsiteX14" fmla="*/ 313082 w 1416840"/>
                  <a:gd name="connsiteY14" fmla="*/ 397566 h 1565414"/>
                  <a:gd name="connsiteX15" fmla="*/ 308113 w 1416840"/>
                  <a:gd name="connsiteY15" fmla="*/ 586409 h 1565414"/>
                  <a:gd name="connsiteX16" fmla="*/ 298173 w 1416840"/>
                  <a:gd name="connsiteY16" fmla="*/ 651014 h 1565414"/>
                  <a:gd name="connsiteX17" fmla="*/ 278295 w 1416840"/>
                  <a:gd name="connsiteY17" fmla="*/ 690770 h 1565414"/>
                  <a:gd name="connsiteX18" fmla="*/ 263387 w 1416840"/>
                  <a:gd name="connsiteY18" fmla="*/ 715618 h 1565414"/>
                  <a:gd name="connsiteX19" fmla="*/ 258417 w 1416840"/>
                  <a:gd name="connsiteY19" fmla="*/ 730527 h 1565414"/>
                  <a:gd name="connsiteX20" fmla="*/ 243508 w 1416840"/>
                  <a:gd name="connsiteY20" fmla="*/ 740466 h 1565414"/>
                  <a:gd name="connsiteX21" fmla="*/ 228600 w 1416840"/>
                  <a:gd name="connsiteY21" fmla="*/ 760344 h 1565414"/>
                  <a:gd name="connsiteX22" fmla="*/ 213691 w 1416840"/>
                  <a:gd name="connsiteY22" fmla="*/ 775253 h 1565414"/>
                  <a:gd name="connsiteX23" fmla="*/ 193813 w 1416840"/>
                  <a:gd name="connsiteY23" fmla="*/ 795131 h 1565414"/>
                  <a:gd name="connsiteX24" fmla="*/ 188843 w 1416840"/>
                  <a:gd name="connsiteY24" fmla="*/ 810040 h 1565414"/>
                  <a:gd name="connsiteX25" fmla="*/ 154056 w 1416840"/>
                  <a:gd name="connsiteY25" fmla="*/ 839857 h 1565414"/>
                  <a:gd name="connsiteX26" fmla="*/ 134178 w 1416840"/>
                  <a:gd name="connsiteY26" fmla="*/ 869674 h 1565414"/>
                  <a:gd name="connsiteX27" fmla="*/ 129208 w 1416840"/>
                  <a:gd name="connsiteY27" fmla="*/ 884583 h 1565414"/>
                  <a:gd name="connsiteX28" fmla="*/ 109330 w 1416840"/>
                  <a:gd name="connsiteY28" fmla="*/ 909431 h 1565414"/>
                  <a:gd name="connsiteX29" fmla="*/ 79513 w 1416840"/>
                  <a:gd name="connsiteY29" fmla="*/ 944218 h 1565414"/>
                  <a:gd name="connsiteX30" fmla="*/ 69573 w 1416840"/>
                  <a:gd name="connsiteY30" fmla="*/ 969066 h 1565414"/>
                  <a:gd name="connsiteX31" fmla="*/ 54665 w 1416840"/>
                  <a:gd name="connsiteY31" fmla="*/ 988944 h 1565414"/>
                  <a:gd name="connsiteX32" fmla="*/ 39756 w 1416840"/>
                  <a:gd name="connsiteY32" fmla="*/ 1013792 h 1565414"/>
                  <a:gd name="connsiteX33" fmla="*/ 29817 w 1416840"/>
                  <a:gd name="connsiteY33" fmla="*/ 1048579 h 1565414"/>
                  <a:gd name="connsiteX34" fmla="*/ 19878 w 1416840"/>
                  <a:gd name="connsiteY34" fmla="*/ 1063487 h 1565414"/>
                  <a:gd name="connsiteX35" fmla="*/ 14908 w 1416840"/>
                  <a:gd name="connsiteY35" fmla="*/ 1083366 h 1565414"/>
                  <a:gd name="connsiteX36" fmla="*/ 9939 w 1416840"/>
                  <a:gd name="connsiteY36" fmla="*/ 1108214 h 1565414"/>
                  <a:gd name="connsiteX37" fmla="*/ 0 w 1416840"/>
                  <a:gd name="connsiteY37" fmla="*/ 1133061 h 1565414"/>
                  <a:gd name="connsiteX38" fmla="*/ 9939 w 1416840"/>
                  <a:gd name="connsiteY38" fmla="*/ 1267240 h 1565414"/>
                  <a:gd name="connsiteX39" fmla="*/ 24847 w 1416840"/>
                  <a:gd name="connsiteY39" fmla="*/ 1302027 h 1565414"/>
                  <a:gd name="connsiteX40" fmla="*/ 29817 w 1416840"/>
                  <a:gd name="connsiteY40" fmla="*/ 1316935 h 1565414"/>
                  <a:gd name="connsiteX41" fmla="*/ 44726 w 1416840"/>
                  <a:gd name="connsiteY41" fmla="*/ 1351722 h 1565414"/>
                  <a:gd name="connsiteX42" fmla="*/ 74543 w 1416840"/>
                  <a:gd name="connsiteY42" fmla="*/ 1401418 h 1565414"/>
                  <a:gd name="connsiteX43" fmla="*/ 79513 w 1416840"/>
                  <a:gd name="connsiteY43" fmla="*/ 1421296 h 1565414"/>
                  <a:gd name="connsiteX44" fmla="*/ 94421 w 1416840"/>
                  <a:gd name="connsiteY44" fmla="*/ 1436205 h 1565414"/>
                  <a:gd name="connsiteX45" fmla="*/ 109330 w 1416840"/>
                  <a:gd name="connsiteY45" fmla="*/ 1456083 h 1565414"/>
                  <a:gd name="connsiteX46" fmla="*/ 129208 w 1416840"/>
                  <a:gd name="connsiteY46" fmla="*/ 1485900 h 1565414"/>
                  <a:gd name="connsiteX47" fmla="*/ 139147 w 1416840"/>
                  <a:gd name="connsiteY47" fmla="*/ 1500809 h 1565414"/>
                  <a:gd name="connsiteX48" fmla="*/ 168965 w 1416840"/>
                  <a:gd name="connsiteY48" fmla="*/ 1520687 h 1565414"/>
                  <a:gd name="connsiteX49" fmla="*/ 178904 w 1416840"/>
                  <a:gd name="connsiteY49" fmla="*/ 1530627 h 1565414"/>
                  <a:gd name="connsiteX50" fmla="*/ 238539 w 1416840"/>
                  <a:gd name="connsiteY50" fmla="*/ 1540566 h 1565414"/>
                  <a:gd name="connsiteX51" fmla="*/ 288234 w 1416840"/>
                  <a:gd name="connsiteY51" fmla="*/ 1550505 h 1565414"/>
                  <a:gd name="connsiteX52" fmla="*/ 496956 w 1416840"/>
                  <a:gd name="connsiteY52" fmla="*/ 1560444 h 1565414"/>
                  <a:gd name="connsiteX53" fmla="*/ 655982 w 1416840"/>
                  <a:gd name="connsiteY53" fmla="*/ 1565414 h 1565414"/>
                  <a:gd name="connsiteX54" fmla="*/ 790160 w 1416840"/>
                  <a:gd name="connsiteY54" fmla="*/ 1560444 h 1565414"/>
                  <a:gd name="connsiteX55" fmla="*/ 824947 w 1416840"/>
                  <a:gd name="connsiteY55" fmla="*/ 1545535 h 1565414"/>
                  <a:gd name="connsiteX56" fmla="*/ 884582 w 1416840"/>
                  <a:gd name="connsiteY56" fmla="*/ 1520687 h 1565414"/>
                  <a:gd name="connsiteX57" fmla="*/ 899491 w 1416840"/>
                  <a:gd name="connsiteY57" fmla="*/ 1510748 h 1565414"/>
                  <a:gd name="connsiteX58" fmla="*/ 919369 w 1416840"/>
                  <a:gd name="connsiteY58" fmla="*/ 1495840 h 1565414"/>
                  <a:gd name="connsiteX59" fmla="*/ 934278 w 1416840"/>
                  <a:gd name="connsiteY59" fmla="*/ 1490870 h 1565414"/>
                  <a:gd name="connsiteX60" fmla="*/ 979004 w 1416840"/>
                  <a:gd name="connsiteY60" fmla="*/ 1456083 h 1565414"/>
                  <a:gd name="connsiteX61" fmla="*/ 988943 w 1416840"/>
                  <a:gd name="connsiteY61" fmla="*/ 1441174 h 1565414"/>
                  <a:gd name="connsiteX62" fmla="*/ 1023730 w 1416840"/>
                  <a:gd name="connsiteY62" fmla="*/ 1411357 h 1565414"/>
                  <a:gd name="connsiteX63" fmla="*/ 1038639 w 1416840"/>
                  <a:gd name="connsiteY63" fmla="*/ 1396448 h 1565414"/>
                  <a:gd name="connsiteX64" fmla="*/ 1058517 w 1416840"/>
                  <a:gd name="connsiteY64" fmla="*/ 1366631 h 1565414"/>
                  <a:gd name="connsiteX65" fmla="*/ 1063487 w 1416840"/>
                  <a:gd name="connsiteY65" fmla="*/ 1351722 h 1565414"/>
                  <a:gd name="connsiteX66" fmla="*/ 1078395 w 1416840"/>
                  <a:gd name="connsiteY66" fmla="*/ 1341783 h 1565414"/>
                  <a:gd name="connsiteX67" fmla="*/ 1093304 w 1416840"/>
                  <a:gd name="connsiteY67" fmla="*/ 1326874 h 1565414"/>
                  <a:gd name="connsiteX68" fmla="*/ 1098273 w 1416840"/>
                  <a:gd name="connsiteY68" fmla="*/ 1311966 h 1565414"/>
                  <a:gd name="connsiteX69" fmla="*/ 1123121 w 1416840"/>
                  <a:gd name="connsiteY69" fmla="*/ 1277179 h 1565414"/>
                  <a:gd name="connsiteX70" fmla="*/ 1138030 w 1416840"/>
                  <a:gd name="connsiteY70" fmla="*/ 1262270 h 1565414"/>
                  <a:gd name="connsiteX71" fmla="*/ 1152939 w 1416840"/>
                  <a:gd name="connsiteY71" fmla="*/ 1237422 h 1565414"/>
                  <a:gd name="connsiteX72" fmla="*/ 1187726 w 1416840"/>
                  <a:gd name="connsiteY72" fmla="*/ 1197666 h 1565414"/>
                  <a:gd name="connsiteX73" fmla="*/ 1192695 w 1416840"/>
                  <a:gd name="connsiteY73" fmla="*/ 1182757 h 1565414"/>
                  <a:gd name="connsiteX74" fmla="*/ 1227482 w 1416840"/>
                  <a:gd name="connsiteY74" fmla="*/ 1157909 h 1565414"/>
                  <a:gd name="connsiteX75" fmla="*/ 1232452 w 1416840"/>
                  <a:gd name="connsiteY75" fmla="*/ 1143000 h 1565414"/>
                  <a:gd name="connsiteX76" fmla="*/ 1267239 w 1416840"/>
                  <a:gd name="connsiteY76" fmla="*/ 1113183 h 1565414"/>
                  <a:gd name="connsiteX77" fmla="*/ 1287117 w 1416840"/>
                  <a:gd name="connsiteY77" fmla="*/ 1093305 h 1565414"/>
                  <a:gd name="connsiteX78" fmla="*/ 1331843 w 1416840"/>
                  <a:gd name="connsiteY78" fmla="*/ 1053548 h 1565414"/>
                  <a:gd name="connsiteX79" fmla="*/ 1366630 w 1416840"/>
                  <a:gd name="connsiteY79" fmla="*/ 1018761 h 1565414"/>
                  <a:gd name="connsiteX80" fmla="*/ 1391478 w 1416840"/>
                  <a:gd name="connsiteY80" fmla="*/ 974035 h 1565414"/>
                  <a:gd name="connsiteX81" fmla="*/ 1411356 w 1416840"/>
                  <a:gd name="connsiteY81" fmla="*/ 909431 h 1565414"/>
                  <a:gd name="connsiteX82" fmla="*/ 1406387 w 1416840"/>
                  <a:gd name="connsiteY82" fmla="*/ 775253 h 1565414"/>
                  <a:gd name="connsiteX83" fmla="*/ 1396447 w 1416840"/>
                  <a:gd name="connsiteY83" fmla="*/ 750405 h 1565414"/>
                  <a:gd name="connsiteX84" fmla="*/ 1366630 w 1416840"/>
                  <a:gd name="connsiteY84" fmla="*/ 720587 h 1565414"/>
                  <a:gd name="connsiteX85" fmla="*/ 1331843 w 1416840"/>
                  <a:gd name="connsiteY85" fmla="*/ 690770 h 1565414"/>
                  <a:gd name="connsiteX86" fmla="*/ 1316934 w 1416840"/>
                  <a:gd name="connsiteY86" fmla="*/ 685800 h 1565414"/>
                  <a:gd name="connsiteX87" fmla="*/ 1282147 w 1416840"/>
                  <a:gd name="connsiteY87" fmla="*/ 665922 h 1565414"/>
                  <a:gd name="connsiteX88" fmla="*/ 1237421 w 1416840"/>
                  <a:gd name="connsiteY88" fmla="*/ 636105 h 1565414"/>
                  <a:gd name="connsiteX89" fmla="*/ 1212573 w 1416840"/>
                  <a:gd name="connsiteY89" fmla="*/ 626166 h 1565414"/>
                  <a:gd name="connsiteX90" fmla="*/ 1197665 w 1416840"/>
                  <a:gd name="connsiteY90" fmla="*/ 611257 h 1565414"/>
                  <a:gd name="connsiteX91" fmla="*/ 1177787 w 1416840"/>
                  <a:gd name="connsiteY91" fmla="*/ 606287 h 1565414"/>
                  <a:gd name="connsiteX92" fmla="*/ 1157908 w 1416840"/>
                  <a:gd name="connsiteY92" fmla="*/ 596348 h 1565414"/>
                  <a:gd name="connsiteX93" fmla="*/ 1143000 w 1416840"/>
                  <a:gd name="connsiteY93" fmla="*/ 586409 h 1565414"/>
                  <a:gd name="connsiteX94" fmla="*/ 1118152 w 1416840"/>
                  <a:gd name="connsiteY94" fmla="*/ 576470 h 1565414"/>
                  <a:gd name="connsiteX95" fmla="*/ 1073426 w 1416840"/>
                  <a:gd name="connsiteY95" fmla="*/ 556592 h 1565414"/>
                  <a:gd name="connsiteX96" fmla="*/ 1038639 w 1416840"/>
                  <a:gd name="connsiteY96" fmla="*/ 531744 h 1565414"/>
                  <a:gd name="connsiteX97" fmla="*/ 1018760 w 1416840"/>
                  <a:gd name="connsiteY97" fmla="*/ 521805 h 1565414"/>
                  <a:gd name="connsiteX98" fmla="*/ 993913 w 1416840"/>
                  <a:gd name="connsiteY98" fmla="*/ 501927 h 1565414"/>
                  <a:gd name="connsiteX99" fmla="*/ 979004 w 1416840"/>
                  <a:gd name="connsiteY99" fmla="*/ 491987 h 1565414"/>
                  <a:gd name="connsiteX100" fmla="*/ 939247 w 1416840"/>
                  <a:gd name="connsiteY100" fmla="*/ 452231 h 1565414"/>
                  <a:gd name="connsiteX101" fmla="*/ 924339 w 1416840"/>
                  <a:gd name="connsiteY101" fmla="*/ 442292 h 1565414"/>
                  <a:gd name="connsiteX102" fmla="*/ 904460 w 1416840"/>
                  <a:gd name="connsiteY102" fmla="*/ 417444 h 1565414"/>
                  <a:gd name="connsiteX103" fmla="*/ 889552 w 1416840"/>
                  <a:gd name="connsiteY103" fmla="*/ 402535 h 1565414"/>
                  <a:gd name="connsiteX104" fmla="*/ 879613 w 1416840"/>
                  <a:gd name="connsiteY104" fmla="*/ 382657 h 1565414"/>
                  <a:gd name="connsiteX105" fmla="*/ 849795 w 1416840"/>
                  <a:gd name="connsiteY105" fmla="*/ 352840 h 1565414"/>
                  <a:gd name="connsiteX106" fmla="*/ 839856 w 1416840"/>
                  <a:gd name="connsiteY106" fmla="*/ 318053 h 1565414"/>
                  <a:gd name="connsiteX107" fmla="*/ 824947 w 1416840"/>
                  <a:gd name="connsiteY107" fmla="*/ 303144 h 1565414"/>
                  <a:gd name="connsiteX108" fmla="*/ 815008 w 1416840"/>
                  <a:gd name="connsiteY108" fmla="*/ 288235 h 1565414"/>
                  <a:gd name="connsiteX109" fmla="*/ 800100 w 1416840"/>
                  <a:gd name="connsiteY109" fmla="*/ 253448 h 1565414"/>
                  <a:gd name="connsiteX110" fmla="*/ 795130 w 1416840"/>
                  <a:gd name="connsiteY110" fmla="*/ 238540 h 1565414"/>
                  <a:gd name="connsiteX111" fmla="*/ 770282 w 1416840"/>
                  <a:gd name="connsiteY111" fmla="*/ 198783 h 1565414"/>
                  <a:gd name="connsiteX112" fmla="*/ 760343 w 1416840"/>
                  <a:gd name="connsiteY112" fmla="*/ 178905 h 1565414"/>
                  <a:gd name="connsiteX113" fmla="*/ 725556 w 1416840"/>
                  <a:gd name="connsiteY113" fmla="*/ 149087 h 1565414"/>
                  <a:gd name="connsiteX114" fmla="*/ 720587 w 1416840"/>
                  <a:gd name="connsiteY114" fmla="*/ 134179 h 1565414"/>
                  <a:gd name="connsiteX115" fmla="*/ 705678 w 1416840"/>
                  <a:gd name="connsiteY115" fmla="*/ 124240 h 1565414"/>
                  <a:gd name="connsiteX116" fmla="*/ 685800 w 1416840"/>
                  <a:gd name="connsiteY116" fmla="*/ 109331 h 1565414"/>
                  <a:gd name="connsiteX117" fmla="*/ 655982 w 1416840"/>
                  <a:gd name="connsiteY117" fmla="*/ 89453 h 1565414"/>
                  <a:gd name="connsiteX118" fmla="*/ 626165 w 1416840"/>
                  <a:gd name="connsiteY118" fmla="*/ 64605 h 1565414"/>
                  <a:gd name="connsiteX119" fmla="*/ 541682 w 1416840"/>
                  <a:gd name="connsiteY119" fmla="*/ 49696 h 1565414"/>
                  <a:gd name="connsiteX120" fmla="*/ 521804 w 1416840"/>
                  <a:gd name="connsiteY120" fmla="*/ 44727 h 1565414"/>
                  <a:gd name="connsiteX121" fmla="*/ 496956 w 1416840"/>
                  <a:gd name="connsiteY121" fmla="*/ 39757 h 1565414"/>
                  <a:gd name="connsiteX122" fmla="*/ 482047 w 1416840"/>
                  <a:gd name="connsiteY122" fmla="*/ 0 h 1565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</a:cxnLst>
                <a:rect l="l" t="t" r="r" b="b"/>
                <a:pathLst>
                  <a:path w="1416840" h="1565414">
                    <a:moveTo>
                      <a:pt x="482047" y="0"/>
                    </a:moveTo>
                    <a:lnTo>
                      <a:pt x="482047" y="0"/>
                    </a:lnTo>
                    <a:cubicBezTo>
                      <a:pt x="475421" y="19878"/>
                      <a:pt x="469951" y="40180"/>
                      <a:pt x="462169" y="59635"/>
                    </a:cubicBezTo>
                    <a:cubicBezTo>
                      <a:pt x="458856" y="67918"/>
                      <a:pt x="457415" y="77224"/>
                      <a:pt x="452230" y="84483"/>
                    </a:cubicBezTo>
                    <a:cubicBezTo>
                      <a:pt x="448758" y="89343"/>
                      <a:pt x="442291" y="91109"/>
                      <a:pt x="437321" y="94422"/>
                    </a:cubicBezTo>
                    <a:cubicBezTo>
                      <a:pt x="434008" y="99392"/>
                      <a:pt x="429808" y="103873"/>
                      <a:pt x="427382" y="109331"/>
                    </a:cubicBezTo>
                    <a:cubicBezTo>
                      <a:pt x="423127" y="118905"/>
                      <a:pt x="423729" y="130767"/>
                      <a:pt x="417443" y="139148"/>
                    </a:cubicBezTo>
                    <a:cubicBezTo>
                      <a:pt x="398317" y="164649"/>
                      <a:pt x="408391" y="153170"/>
                      <a:pt x="387626" y="173935"/>
                    </a:cubicBezTo>
                    <a:cubicBezTo>
                      <a:pt x="386699" y="177644"/>
                      <a:pt x="380741" y="203632"/>
                      <a:pt x="377687" y="208722"/>
                    </a:cubicBezTo>
                    <a:cubicBezTo>
                      <a:pt x="375276" y="212740"/>
                      <a:pt x="370674" y="215002"/>
                      <a:pt x="367747" y="218661"/>
                    </a:cubicBezTo>
                    <a:cubicBezTo>
                      <a:pt x="364016" y="223325"/>
                      <a:pt x="361121" y="228600"/>
                      <a:pt x="357808" y="233570"/>
                    </a:cubicBezTo>
                    <a:cubicBezTo>
                      <a:pt x="344399" y="300625"/>
                      <a:pt x="364671" y="213741"/>
                      <a:pt x="337930" y="283266"/>
                    </a:cubicBezTo>
                    <a:cubicBezTo>
                      <a:pt x="333026" y="296015"/>
                      <a:pt x="332310" y="310063"/>
                      <a:pt x="327991" y="323022"/>
                    </a:cubicBezTo>
                    <a:lnTo>
                      <a:pt x="318052" y="352840"/>
                    </a:lnTo>
                    <a:cubicBezTo>
                      <a:pt x="316395" y="367749"/>
                      <a:pt x="313720" y="382579"/>
                      <a:pt x="313082" y="397566"/>
                    </a:cubicBezTo>
                    <a:cubicBezTo>
                      <a:pt x="310405" y="460479"/>
                      <a:pt x="310790" y="523496"/>
                      <a:pt x="308113" y="586409"/>
                    </a:cubicBezTo>
                    <a:cubicBezTo>
                      <a:pt x="307756" y="594797"/>
                      <a:pt x="304337" y="636220"/>
                      <a:pt x="298173" y="651014"/>
                    </a:cubicBezTo>
                    <a:cubicBezTo>
                      <a:pt x="292474" y="664690"/>
                      <a:pt x="285918" y="678065"/>
                      <a:pt x="278295" y="690770"/>
                    </a:cubicBezTo>
                    <a:cubicBezTo>
                      <a:pt x="273326" y="699053"/>
                      <a:pt x="267707" y="706979"/>
                      <a:pt x="263387" y="715618"/>
                    </a:cubicBezTo>
                    <a:cubicBezTo>
                      <a:pt x="261044" y="720304"/>
                      <a:pt x="261690" y="726436"/>
                      <a:pt x="258417" y="730527"/>
                    </a:cubicBezTo>
                    <a:cubicBezTo>
                      <a:pt x="254686" y="735191"/>
                      <a:pt x="248478" y="737153"/>
                      <a:pt x="243508" y="740466"/>
                    </a:cubicBezTo>
                    <a:cubicBezTo>
                      <a:pt x="238539" y="747092"/>
                      <a:pt x="233990" y="754055"/>
                      <a:pt x="228600" y="760344"/>
                    </a:cubicBezTo>
                    <a:cubicBezTo>
                      <a:pt x="224026" y="765680"/>
                      <a:pt x="217590" y="769405"/>
                      <a:pt x="213691" y="775253"/>
                    </a:cubicBezTo>
                    <a:cubicBezTo>
                      <a:pt x="198545" y="797970"/>
                      <a:pt x="222209" y="785664"/>
                      <a:pt x="193813" y="795131"/>
                    </a:cubicBezTo>
                    <a:cubicBezTo>
                      <a:pt x="192156" y="800101"/>
                      <a:pt x="191749" y="805681"/>
                      <a:pt x="188843" y="810040"/>
                    </a:cubicBezTo>
                    <a:cubicBezTo>
                      <a:pt x="181923" y="820420"/>
                      <a:pt x="163239" y="832970"/>
                      <a:pt x="154056" y="839857"/>
                    </a:cubicBezTo>
                    <a:cubicBezTo>
                      <a:pt x="142242" y="875304"/>
                      <a:pt x="158994" y="832453"/>
                      <a:pt x="134178" y="869674"/>
                    </a:cubicBezTo>
                    <a:cubicBezTo>
                      <a:pt x="131272" y="874033"/>
                      <a:pt x="131984" y="880141"/>
                      <a:pt x="129208" y="884583"/>
                    </a:cubicBezTo>
                    <a:cubicBezTo>
                      <a:pt x="123586" y="893578"/>
                      <a:pt x="115413" y="900741"/>
                      <a:pt x="109330" y="909431"/>
                    </a:cubicBezTo>
                    <a:cubicBezTo>
                      <a:pt x="85729" y="943146"/>
                      <a:pt x="105932" y="926605"/>
                      <a:pt x="79513" y="944218"/>
                    </a:cubicBezTo>
                    <a:cubicBezTo>
                      <a:pt x="76200" y="952501"/>
                      <a:pt x="73905" y="961268"/>
                      <a:pt x="69573" y="969066"/>
                    </a:cubicBezTo>
                    <a:cubicBezTo>
                      <a:pt x="65551" y="976306"/>
                      <a:pt x="59259" y="982053"/>
                      <a:pt x="54665" y="988944"/>
                    </a:cubicBezTo>
                    <a:cubicBezTo>
                      <a:pt x="49307" y="996981"/>
                      <a:pt x="44076" y="1005153"/>
                      <a:pt x="39756" y="1013792"/>
                    </a:cubicBezTo>
                    <a:cubicBezTo>
                      <a:pt x="30091" y="1033122"/>
                      <a:pt x="39365" y="1026301"/>
                      <a:pt x="29817" y="1048579"/>
                    </a:cubicBezTo>
                    <a:cubicBezTo>
                      <a:pt x="27464" y="1054069"/>
                      <a:pt x="23191" y="1058518"/>
                      <a:pt x="19878" y="1063487"/>
                    </a:cubicBezTo>
                    <a:cubicBezTo>
                      <a:pt x="18221" y="1070113"/>
                      <a:pt x="16390" y="1076698"/>
                      <a:pt x="14908" y="1083366"/>
                    </a:cubicBezTo>
                    <a:cubicBezTo>
                      <a:pt x="13076" y="1091612"/>
                      <a:pt x="12366" y="1100124"/>
                      <a:pt x="9939" y="1108214"/>
                    </a:cubicBezTo>
                    <a:cubicBezTo>
                      <a:pt x="7376" y="1116758"/>
                      <a:pt x="3313" y="1124779"/>
                      <a:pt x="0" y="1133061"/>
                    </a:cubicBezTo>
                    <a:cubicBezTo>
                      <a:pt x="83" y="1134299"/>
                      <a:pt x="7877" y="1257447"/>
                      <a:pt x="9939" y="1267240"/>
                    </a:cubicBezTo>
                    <a:cubicBezTo>
                      <a:pt x="12538" y="1279585"/>
                      <a:pt x="20162" y="1290314"/>
                      <a:pt x="24847" y="1302027"/>
                    </a:cubicBezTo>
                    <a:cubicBezTo>
                      <a:pt x="26792" y="1306891"/>
                      <a:pt x="27871" y="1312071"/>
                      <a:pt x="29817" y="1316935"/>
                    </a:cubicBezTo>
                    <a:cubicBezTo>
                      <a:pt x="34503" y="1328648"/>
                      <a:pt x="38823" y="1340572"/>
                      <a:pt x="44726" y="1351722"/>
                    </a:cubicBezTo>
                    <a:cubicBezTo>
                      <a:pt x="53765" y="1368795"/>
                      <a:pt x="74543" y="1401418"/>
                      <a:pt x="74543" y="1401418"/>
                    </a:cubicBezTo>
                    <a:cubicBezTo>
                      <a:pt x="76200" y="1408044"/>
                      <a:pt x="76124" y="1415366"/>
                      <a:pt x="79513" y="1421296"/>
                    </a:cubicBezTo>
                    <a:cubicBezTo>
                      <a:pt x="83000" y="1427398"/>
                      <a:pt x="89847" y="1430869"/>
                      <a:pt x="94421" y="1436205"/>
                    </a:cubicBezTo>
                    <a:cubicBezTo>
                      <a:pt x="99811" y="1442494"/>
                      <a:pt x="104360" y="1449457"/>
                      <a:pt x="109330" y="1456083"/>
                    </a:cubicBezTo>
                    <a:cubicBezTo>
                      <a:pt x="118064" y="1482284"/>
                      <a:pt x="108527" y="1461083"/>
                      <a:pt x="129208" y="1485900"/>
                    </a:cubicBezTo>
                    <a:cubicBezTo>
                      <a:pt x="133032" y="1490488"/>
                      <a:pt x="134652" y="1496876"/>
                      <a:pt x="139147" y="1500809"/>
                    </a:cubicBezTo>
                    <a:cubicBezTo>
                      <a:pt x="148137" y="1508675"/>
                      <a:pt x="160519" y="1512240"/>
                      <a:pt x="168965" y="1520687"/>
                    </a:cubicBezTo>
                    <a:cubicBezTo>
                      <a:pt x="172278" y="1524000"/>
                      <a:pt x="174713" y="1528532"/>
                      <a:pt x="178904" y="1530627"/>
                    </a:cubicBezTo>
                    <a:cubicBezTo>
                      <a:pt x="190084" y="1536217"/>
                      <a:pt x="234350" y="1539868"/>
                      <a:pt x="238539" y="1540566"/>
                    </a:cubicBezTo>
                    <a:cubicBezTo>
                      <a:pt x="255202" y="1543343"/>
                      <a:pt x="271391" y="1549209"/>
                      <a:pt x="288234" y="1550505"/>
                    </a:cubicBezTo>
                    <a:cubicBezTo>
                      <a:pt x="357682" y="1555847"/>
                      <a:pt x="427360" y="1557622"/>
                      <a:pt x="496956" y="1560444"/>
                    </a:cubicBezTo>
                    <a:lnTo>
                      <a:pt x="655982" y="1565414"/>
                    </a:lnTo>
                    <a:cubicBezTo>
                      <a:pt x="700708" y="1563757"/>
                      <a:pt x="745502" y="1563421"/>
                      <a:pt x="790160" y="1560444"/>
                    </a:cubicBezTo>
                    <a:cubicBezTo>
                      <a:pt x="799248" y="1559838"/>
                      <a:pt x="818553" y="1548332"/>
                      <a:pt x="824947" y="1545535"/>
                    </a:cubicBezTo>
                    <a:cubicBezTo>
                      <a:pt x="844676" y="1536903"/>
                      <a:pt x="866664" y="1532632"/>
                      <a:pt x="884582" y="1520687"/>
                    </a:cubicBezTo>
                    <a:cubicBezTo>
                      <a:pt x="889552" y="1517374"/>
                      <a:pt x="894631" y="1514220"/>
                      <a:pt x="899491" y="1510748"/>
                    </a:cubicBezTo>
                    <a:cubicBezTo>
                      <a:pt x="906231" y="1505934"/>
                      <a:pt x="912178" y="1499949"/>
                      <a:pt x="919369" y="1495840"/>
                    </a:cubicBezTo>
                    <a:cubicBezTo>
                      <a:pt x="923917" y="1493241"/>
                      <a:pt x="929308" y="1492527"/>
                      <a:pt x="934278" y="1490870"/>
                    </a:cubicBezTo>
                    <a:cubicBezTo>
                      <a:pt x="967799" y="1457349"/>
                      <a:pt x="950761" y="1465498"/>
                      <a:pt x="979004" y="1456083"/>
                    </a:cubicBezTo>
                    <a:cubicBezTo>
                      <a:pt x="982317" y="1451113"/>
                      <a:pt x="985119" y="1445762"/>
                      <a:pt x="988943" y="1441174"/>
                    </a:cubicBezTo>
                    <a:cubicBezTo>
                      <a:pt x="1004353" y="1422682"/>
                      <a:pt x="1004541" y="1427805"/>
                      <a:pt x="1023730" y="1411357"/>
                    </a:cubicBezTo>
                    <a:cubicBezTo>
                      <a:pt x="1029066" y="1406783"/>
                      <a:pt x="1033669" y="1401418"/>
                      <a:pt x="1038639" y="1396448"/>
                    </a:cubicBezTo>
                    <a:cubicBezTo>
                      <a:pt x="1050454" y="1361002"/>
                      <a:pt x="1033701" y="1403854"/>
                      <a:pt x="1058517" y="1366631"/>
                    </a:cubicBezTo>
                    <a:cubicBezTo>
                      <a:pt x="1061423" y="1362272"/>
                      <a:pt x="1060215" y="1355813"/>
                      <a:pt x="1063487" y="1351722"/>
                    </a:cubicBezTo>
                    <a:cubicBezTo>
                      <a:pt x="1067218" y="1347058"/>
                      <a:pt x="1073807" y="1345607"/>
                      <a:pt x="1078395" y="1341783"/>
                    </a:cubicBezTo>
                    <a:cubicBezTo>
                      <a:pt x="1083794" y="1337284"/>
                      <a:pt x="1088334" y="1331844"/>
                      <a:pt x="1093304" y="1326874"/>
                    </a:cubicBezTo>
                    <a:cubicBezTo>
                      <a:pt x="1094960" y="1321905"/>
                      <a:pt x="1095930" y="1316651"/>
                      <a:pt x="1098273" y="1311966"/>
                    </a:cubicBezTo>
                    <a:cubicBezTo>
                      <a:pt x="1101418" y="1305677"/>
                      <a:pt x="1120423" y="1280326"/>
                      <a:pt x="1123121" y="1277179"/>
                    </a:cubicBezTo>
                    <a:cubicBezTo>
                      <a:pt x="1127695" y="1271843"/>
                      <a:pt x="1133813" y="1267893"/>
                      <a:pt x="1138030" y="1262270"/>
                    </a:cubicBezTo>
                    <a:cubicBezTo>
                      <a:pt x="1143826" y="1254543"/>
                      <a:pt x="1147400" y="1245335"/>
                      <a:pt x="1152939" y="1237422"/>
                    </a:cubicBezTo>
                    <a:cubicBezTo>
                      <a:pt x="1167098" y="1217194"/>
                      <a:pt x="1172015" y="1213376"/>
                      <a:pt x="1187726" y="1197666"/>
                    </a:cubicBezTo>
                    <a:cubicBezTo>
                      <a:pt x="1189382" y="1192696"/>
                      <a:pt x="1189789" y="1187116"/>
                      <a:pt x="1192695" y="1182757"/>
                    </a:cubicBezTo>
                    <a:cubicBezTo>
                      <a:pt x="1202768" y="1167647"/>
                      <a:pt x="1211937" y="1165682"/>
                      <a:pt x="1227482" y="1157909"/>
                    </a:cubicBezTo>
                    <a:cubicBezTo>
                      <a:pt x="1229139" y="1152939"/>
                      <a:pt x="1229546" y="1147359"/>
                      <a:pt x="1232452" y="1143000"/>
                    </a:cubicBezTo>
                    <a:cubicBezTo>
                      <a:pt x="1240933" y="1130279"/>
                      <a:pt x="1256216" y="1122828"/>
                      <a:pt x="1267239" y="1113183"/>
                    </a:cubicBezTo>
                    <a:cubicBezTo>
                      <a:pt x="1274291" y="1107012"/>
                      <a:pt x="1280002" y="1099403"/>
                      <a:pt x="1287117" y="1093305"/>
                    </a:cubicBezTo>
                    <a:cubicBezTo>
                      <a:pt x="1310355" y="1073387"/>
                      <a:pt x="1305724" y="1092726"/>
                      <a:pt x="1331843" y="1053548"/>
                    </a:cubicBezTo>
                    <a:cubicBezTo>
                      <a:pt x="1354627" y="1019372"/>
                      <a:pt x="1340389" y="1027509"/>
                      <a:pt x="1366630" y="1018761"/>
                    </a:cubicBezTo>
                    <a:cubicBezTo>
                      <a:pt x="1378792" y="982276"/>
                      <a:pt x="1369161" y="996352"/>
                      <a:pt x="1391478" y="974035"/>
                    </a:cubicBezTo>
                    <a:cubicBezTo>
                      <a:pt x="1405231" y="932777"/>
                      <a:pt x="1398539" y="954292"/>
                      <a:pt x="1411356" y="909431"/>
                    </a:cubicBezTo>
                    <a:cubicBezTo>
                      <a:pt x="1418362" y="846386"/>
                      <a:pt x="1420538" y="856617"/>
                      <a:pt x="1406387" y="775253"/>
                    </a:cubicBezTo>
                    <a:cubicBezTo>
                      <a:pt x="1404858" y="766464"/>
                      <a:pt x="1401694" y="757620"/>
                      <a:pt x="1396447" y="750405"/>
                    </a:cubicBezTo>
                    <a:cubicBezTo>
                      <a:pt x="1388180" y="739037"/>
                      <a:pt x="1376569" y="730526"/>
                      <a:pt x="1366630" y="720587"/>
                    </a:cubicBezTo>
                    <a:cubicBezTo>
                      <a:pt x="1354884" y="708841"/>
                      <a:pt x="1346714" y="699268"/>
                      <a:pt x="1331843" y="690770"/>
                    </a:cubicBezTo>
                    <a:cubicBezTo>
                      <a:pt x="1327295" y="688171"/>
                      <a:pt x="1321904" y="687457"/>
                      <a:pt x="1316934" y="685800"/>
                    </a:cubicBezTo>
                    <a:cubicBezTo>
                      <a:pt x="1287583" y="656449"/>
                      <a:pt x="1318187" y="681940"/>
                      <a:pt x="1282147" y="665922"/>
                    </a:cubicBezTo>
                    <a:cubicBezTo>
                      <a:pt x="1238592" y="646564"/>
                      <a:pt x="1274980" y="656971"/>
                      <a:pt x="1237421" y="636105"/>
                    </a:cubicBezTo>
                    <a:cubicBezTo>
                      <a:pt x="1229623" y="631773"/>
                      <a:pt x="1220856" y="629479"/>
                      <a:pt x="1212573" y="626166"/>
                    </a:cubicBezTo>
                    <a:cubicBezTo>
                      <a:pt x="1207604" y="621196"/>
                      <a:pt x="1203767" y="614744"/>
                      <a:pt x="1197665" y="611257"/>
                    </a:cubicBezTo>
                    <a:cubicBezTo>
                      <a:pt x="1191735" y="607868"/>
                      <a:pt x="1184182" y="608685"/>
                      <a:pt x="1177787" y="606287"/>
                    </a:cubicBezTo>
                    <a:cubicBezTo>
                      <a:pt x="1170850" y="603686"/>
                      <a:pt x="1164340" y="600024"/>
                      <a:pt x="1157908" y="596348"/>
                    </a:cubicBezTo>
                    <a:cubicBezTo>
                      <a:pt x="1152722" y="593385"/>
                      <a:pt x="1148342" y="589080"/>
                      <a:pt x="1143000" y="586409"/>
                    </a:cubicBezTo>
                    <a:cubicBezTo>
                      <a:pt x="1135021" y="582420"/>
                      <a:pt x="1125950" y="580802"/>
                      <a:pt x="1118152" y="576470"/>
                    </a:cubicBezTo>
                    <a:cubicBezTo>
                      <a:pt x="1076950" y="553580"/>
                      <a:pt x="1121248" y="566156"/>
                      <a:pt x="1073426" y="556592"/>
                    </a:cubicBezTo>
                    <a:cubicBezTo>
                      <a:pt x="1061830" y="548309"/>
                      <a:pt x="1050661" y="539394"/>
                      <a:pt x="1038639" y="531744"/>
                    </a:cubicBezTo>
                    <a:cubicBezTo>
                      <a:pt x="1032389" y="527767"/>
                      <a:pt x="1024924" y="525914"/>
                      <a:pt x="1018760" y="521805"/>
                    </a:cubicBezTo>
                    <a:cubicBezTo>
                      <a:pt x="1009935" y="515922"/>
                      <a:pt x="1002398" y="508291"/>
                      <a:pt x="993913" y="501927"/>
                    </a:cubicBezTo>
                    <a:cubicBezTo>
                      <a:pt x="989135" y="498343"/>
                      <a:pt x="983424" y="496005"/>
                      <a:pt x="979004" y="491987"/>
                    </a:cubicBezTo>
                    <a:cubicBezTo>
                      <a:pt x="965136" y="479380"/>
                      <a:pt x="954841" y="462627"/>
                      <a:pt x="939247" y="452231"/>
                    </a:cubicBezTo>
                    <a:cubicBezTo>
                      <a:pt x="934278" y="448918"/>
                      <a:pt x="928562" y="446515"/>
                      <a:pt x="924339" y="442292"/>
                    </a:cubicBezTo>
                    <a:cubicBezTo>
                      <a:pt x="916839" y="434792"/>
                      <a:pt x="911445" y="425427"/>
                      <a:pt x="904460" y="417444"/>
                    </a:cubicBezTo>
                    <a:cubicBezTo>
                      <a:pt x="899832" y="412155"/>
                      <a:pt x="893637" y="408254"/>
                      <a:pt x="889552" y="402535"/>
                    </a:cubicBezTo>
                    <a:cubicBezTo>
                      <a:pt x="885246" y="396507"/>
                      <a:pt x="884241" y="388442"/>
                      <a:pt x="879613" y="382657"/>
                    </a:cubicBezTo>
                    <a:cubicBezTo>
                      <a:pt x="870832" y="371681"/>
                      <a:pt x="849795" y="352840"/>
                      <a:pt x="849795" y="352840"/>
                    </a:cubicBezTo>
                    <a:cubicBezTo>
                      <a:pt x="849131" y="350185"/>
                      <a:pt x="842710" y="322334"/>
                      <a:pt x="839856" y="318053"/>
                    </a:cubicBezTo>
                    <a:cubicBezTo>
                      <a:pt x="835957" y="312205"/>
                      <a:pt x="829446" y="308543"/>
                      <a:pt x="824947" y="303144"/>
                    </a:cubicBezTo>
                    <a:cubicBezTo>
                      <a:pt x="821123" y="298556"/>
                      <a:pt x="818321" y="293205"/>
                      <a:pt x="815008" y="288235"/>
                    </a:cubicBezTo>
                    <a:cubicBezTo>
                      <a:pt x="803358" y="253283"/>
                      <a:pt x="818517" y="296421"/>
                      <a:pt x="800100" y="253448"/>
                    </a:cubicBezTo>
                    <a:cubicBezTo>
                      <a:pt x="798037" y="248633"/>
                      <a:pt x="797638" y="243139"/>
                      <a:pt x="795130" y="238540"/>
                    </a:cubicBezTo>
                    <a:cubicBezTo>
                      <a:pt x="787646" y="224821"/>
                      <a:pt x="777271" y="212761"/>
                      <a:pt x="770282" y="198783"/>
                    </a:cubicBezTo>
                    <a:cubicBezTo>
                      <a:pt x="766969" y="192157"/>
                      <a:pt x="764788" y="184831"/>
                      <a:pt x="760343" y="178905"/>
                    </a:cubicBezTo>
                    <a:cubicBezTo>
                      <a:pt x="748293" y="162838"/>
                      <a:pt x="740580" y="159104"/>
                      <a:pt x="725556" y="149087"/>
                    </a:cubicBezTo>
                    <a:cubicBezTo>
                      <a:pt x="723900" y="144118"/>
                      <a:pt x="723859" y="138269"/>
                      <a:pt x="720587" y="134179"/>
                    </a:cubicBezTo>
                    <a:cubicBezTo>
                      <a:pt x="716856" y="129515"/>
                      <a:pt x="710538" y="127712"/>
                      <a:pt x="705678" y="124240"/>
                    </a:cubicBezTo>
                    <a:cubicBezTo>
                      <a:pt x="698938" y="119426"/>
                      <a:pt x="692089" y="114721"/>
                      <a:pt x="685800" y="109331"/>
                    </a:cubicBezTo>
                    <a:cubicBezTo>
                      <a:pt x="662112" y="89026"/>
                      <a:pt x="681341" y="97905"/>
                      <a:pt x="655982" y="89453"/>
                    </a:cubicBezTo>
                    <a:cubicBezTo>
                      <a:pt x="646621" y="80092"/>
                      <a:pt x="638617" y="70139"/>
                      <a:pt x="626165" y="64605"/>
                    </a:cubicBezTo>
                    <a:cubicBezTo>
                      <a:pt x="593817" y="50228"/>
                      <a:pt x="580885" y="53260"/>
                      <a:pt x="541682" y="49696"/>
                    </a:cubicBezTo>
                    <a:cubicBezTo>
                      <a:pt x="535056" y="48040"/>
                      <a:pt x="528471" y="46209"/>
                      <a:pt x="521804" y="44727"/>
                    </a:cubicBezTo>
                    <a:cubicBezTo>
                      <a:pt x="513558" y="42895"/>
                      <a:pt x="505078" y="42078"/>
                      <a:pt x="496956" y="39757"/>
                    </a:cubicBezTo>
                    <a:cubicBezTo>
                      <a:pt x="493394" y="38739"/>
                      <a:pt x="484532" y="6626"/>
                      <a:pt x="482047" y="0"/>
                    </a:cubicBezTo>
                    <a:close/>
                  </a:path>
                </a:pathLst>
              </a:custGeom>
              <a:solidFill>
                <a:srgbClr val="E2F0D9">
                  <a:alpha val="23137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D0DC57-FE05-402A-BC4F-6216F199D5ED}"/>
                  </a:ext>
                </a:extLst>
              </p:cNvPr>
              <p:cNvSpPr txBox="1"/>
              <p:nvPr/>
            </p:nvSpPr>
            <p:spPr>
              <a:xfrm>
                <a:off x="10247762" y="1517693"/>
                <a:ext cx="819455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eng</a:t>
                </a:r>
                <a:r>
                  <a:rPr lang="en-US" altLang="ko-KR" sz="14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</a:t>
                </a:r>
              </a:p>
              <a:p>
                <a:pPr algn="ctr"/>
                <a:r>
                  <a:rPr lang="ko-KR" altLang="en-US" sz="14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단어가방</a:t>
                </a:r>
                <a:endPara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3180</a:t>
                </a:r>
                <a:r>
                  <a:rPr lang="ko-KR" altLang="en-US" sz="1400" dirty="0">
                    <a:solidFill>
                      <a:srgbClr val="C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개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EFD7B3-3783-41E3-95B1-37FC0AAD1CEA}"/>
                </a:ext>
              </a:extLst>
            </p:cNvPr>
            <p:cNvSpPr txBox="1"/>
            <p:nvPr/>
          </p:nvSpPr>
          <p:spPr>
            <a:xfrm>
              <a:off x="7867498" y="1355631"/>
              <a:ext cx="81945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kor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단어가방</a:t>
              </a:r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ctr"/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7949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AD5781-13C7-41DF-8584-2215A748A4A5}"/>
                </a:ext>
              </a:extLst>
            </p:cNvPr>
            <p:cNvSpPr txBox="1"/>
            <p:nvPr/>
          </p:nvSpPr>
          <p:spPr>
            <a:xfrm>
              <a:off x="7659406" y="2899737"/>
              <a:ext cx="289547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각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kor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en-US" altLang="ko-KR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eng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단어를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정수인코딩함</a:t>
              </a:r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인코딩은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word2vec 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처럼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임베딩한다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차원은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20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이다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23281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733345-A7CB-4AE1-9A08-1F406DE1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모델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A48670-0CAA-4A99-9441-7B24E48125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75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77C5A3-C7AE-46F6-9BE0-0DA9691D5DF8}"/>
              </a:ext>
            </a:extLst>
          </p:cNvPr>
          <p:cNvGrpSpPr/>
          <p:nvPr/>
        </p:nvGrpSpPr>
        <p:grpSpPr>
          <a:xfrm>
            <a:off x="391228" y="869673"/>
            <a:ext cx="10383155" cy="5118654"/>
            <a:chOff x="391228" y="869673"/>
            <a:chExt cx="10383155" cy="511865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94A452-53A7-4ADB-9294-963B2B305F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795" r="37717" b="20063"/>
            <a:stretch/>
          </p:blipFill>
          <p:spPr>
            <a:xfrm>
              <a:off x="452520" y="3428480"/>
              <a:ext cx="4437533" cy="149405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DDA2E8E-D7E6-4C2E-9E53-8BB50B8B7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9555" r="64334"/>
            <a:stretch/>
          </p:blipFill>
          <p:spPr>
            <a:xfrm>
              <a:off x="8047357" y="1567887"/>
              <a:ext cx="2541130" cy="1168421"/>
            </a:xfrm>
            <a:prstGeom prst="rect">
              <a:avLst/>
            </a:prstGeom>
          </p:spPr>
        </p:pic>
        <p:pic>
          <p:nvPicPr>
            <p:cNvPr id="8" name="Picture 2" descr="Drawing">
              <a:extLst>
                <a:ext uri="{FF2B5EF4-FFF2-40B4-BE49-F238E27FC236}">
                  <a16:creationId xmlns:a16="http://schemas.microsoft.com/office/drawing/2014/main" id="{E4C24EFC-F57F-429F-98F2-9F59BFB02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5" r="44889" b="37730"/>
            <a:stretch/>
          </p:blipFill>
          <p:spPr bwMode="auto">
            <a:xfrm>
              <a:off x="6173859" y="3428480"/>
              <a:ext cx="4600524" cy="2559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E317AC0-142C-4A6D-96A1-A0B95F319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752" r="2822" b="49568"/>
            <a:stretch/>
          </p:blipFill>
          <p:spPr>
            <a:xfrm>
              <a:off x="391228" y="869673"/>
              <a:ext cx="6923735" cy="2382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90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733345-A7CB-4AE1-9A08-1F406DE1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훈련과정의 모델 최적화 과정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A48670-0CAA-4A99-9441-7B24E48125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76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73AD63-C401-475E-9D23-782F2109B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44" y="756817"/>
            <a:ext cx="8563038" cy="15144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7AEC74-6856-4DD5-AD67-7EE597295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44" y="2713781"/>
            <a:ext cx="4933986" cy="21431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B87EF3-1AB9-4351-9322-7464BDF57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755" y="2569889"/>
            <a:ext cx="3127269" cy="23645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3507EE-3C64-442E-9D24-E1A22D593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858" y="2569889"/>
            <a:ext cx="3127269" cy="22870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42DE83-289A-46B7-831E-9CA89FE40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23" y="5011616"/>
            <a:ext cx="4026812" cy="10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59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Lecture 18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dirty="0"/>
              <a:t>RNN</a:t>
            </a:r>
            <a:r>
              <a:rPr lang="ko-KR" altLang="en-US" dirty="0"/>
              <a:t> 모델 기반의 </a:t>
            </a:r>
            <a:r>
              <a:rPr lang="ko-KR" altLang="en-US" dirty="0" err="1"/>
              <a:t>어텐션</a:t>
            </a:r>
            <a:r>
              <a:rPr lang="ko-KR" altLang="en-US" dirty="0"/>
              <a:t> 메커니즘 소개</a:t>
            </a:r>
          </a:p>
        </p:txBody>
      </p:sp>
    </p:spTree>
    <p:extLst>
      <p:ext uri="{BB962C8B-B14F-4D97-AF65-F5344CB8AC3E}">
        <p14:creationId xmlns:p14="http://schemas.microsoft.com/office/powerpoint/2010/main" val="36379923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47198E-5411-49C5-993A-39BC2769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D8E7BB-ADD8-41A7-A68F-ECBCA67B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Why do we need Attention?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BC1922-7386-45EC-B866-E31719635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모델의 문제점은 컨텍스트 벡터의 고정된 크기이기 때문이다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인코더는 전체 소스 문장을 단일 벡터인 컨텍스트로 압축하는데</a:t>
            </a:r>
            <a:r>
              <a:rPr lang="en-US" altLang="ko-KR" dirty="0"/>
              <a:t>, </a:t>
            </a:r>
            <a:r>
              <a:rPr lang="ko-KR" altLang="en-US" dirty="0"/>
              <a:t>병목 현상을 유발한다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 err="1"/>
              <a:t>디코더의</a:t>
            </a:r>
            <a:r>
              <a:rPr lang="ko-KR" altLang="en-US" dirty="0"/>
              <a:t> 경우</a:t>
            </a:r>
            <a:r>
              <a:rPr lang="en-US" altLang="ko-KR" dirty="0"/>
              <a:t>, </a:t>
            </a:r>
            <a:r>
              <a:rPr lang="ko-KR" altLang="en-US" dirty="0"/>
              <a:t>각 생성 단계에서 소스의 다른 부분이 더 유용할 수 있는데</a:t>
            </a:r>
            <a:r>
              <a:rPr lang="en-US" altLang="ko-KR" dirty="0"/>
              <a:t>, </a:t>
            </a:r>
            <a:r>
              <a:rPr lang="ko-KR" altLang="en-US" dirty="0"/>
              <a:t>컨텍스트만 본다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2290" name="Picture 2" descr="https://wikidocs.net/images/page/178172/Fig_04_01.png">
            <a:extLst>
              <a:ext uri="{FF2B5EF4-FFF2-40B4-BE49-F238E27FC236}">
                <a16:creationId xmlns:a16="http://schemas.microsoft.com/office/drawing/2014/main" id="{34F08478-4CCB-456C-A23D-AD4FFDA2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401" y="2220090"/>
            <a:ext cx="6880203" cy="278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4044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47198E-5411-49C5-993A-39BC2769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D8E7BB-ADD8-41A7-A68F-ECBCA67B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어텐션</a:t>
            </a:r>
            <a:r>
              <a:rPr lang="en-US" altLang="ko-KR" dirty="0"/>
              <a:t>(Attention)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BC1922-7386-45EC-B866-E31719635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Attention</a:t>
            </a:r>
            <a:r>
              <a:rPr lang="en-US" altLang="ko-KR" dirty="0"/>
              <a:t>: </a:t>
            </a:r>
            <a:r>
              <a:rPr lang="ko-KR" altLang="en-US" dirty="0"/>
              <a:t>다른 단계에서 모델이 입력의 다른 부분에 </a:t>
            </a:r>
            <a:r>
              <a:rPr lang="en-US" altLang="ko-KR" dirty="0"/>
              <a:t>"</a:t>
            </a:r>
            <a:r>
              <a:rPr lang="ko-KR" altLang="en-US" dirty="0"/>
              <a:t>집중</a:t>
            </a:r>
            <a:r>
              <a:rPr lang="en-US" altLang="ko-KR" dirty="0"/>
              <a:t>/focus"</a:t>
            </a:r>
            <a:r>
              <a:rPr lang="ko-KR" altLang="en-US" dirty="0"/>
              <a:t>하도록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고정된 표현 문제</a:t>
            </a:r>
            <a:r>
              <a:rPr lang="en-US" altLang="ko-KR" dirty="0"/>
              <a:t>(fixed representation problem)</a:t>
            </a:r>
            <a:r>
              <a:rPr lang="ko-KR" altLang="en-US" dirty="0"/>
              <a:t>를 해결함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각 </a:t>
            </a:r>
            <a:r>
              <a:rPr lang="ko-KR" altLang="en-US" dirty="0" err="1"/>
              <a:t>디코더</a:t>
            </a:r>
            <a:r>
              <a:rPr lang="ko-KR" altLang="en-US" dirty="0"/>
              <a:t> 단계에서 어떤 소스 부분이 더 중요한지 결정</a:t>
            </a:r>
            <a:endParaRPr lang="en-US" altLang="ko-KR" dirty="0"/>
          </a:p>
          <a:p>
            <a:pPr lvl="1"/>
            <a:r>
              <a:rPr lang="ko-KR" altLang="en-US" dirty="0"/>
              <a:t>인코더는 전체 소스를 단일 벡터로 압축할 필요가 없다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어텐션</a:t>
            </a:r>
            <a:r>
              <a:rPr lang="ko-KR" altLang="en-US" dirty="0"/>
              <a:t> 네트워크는 각 단계에서 어떤 입력 부분이 더 중요한지 학습할 수 있다는 주요 아이디어이다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여기의 모든 것이 미분 가능하기 때문에</a:t>
            </a:r>
            <a:r>
              <a:rPr lang="en-US" altLang="ko-KR" dirty="0"/>
              <a:t> </a:t>
            </a:r>
            <a:r>
              <a:rPr lang="ko-KR" altLang="en-US" dirty="0" err="1"/>
              <a:t>어텐션</a:t>
            </a:r>
            <a:r>
              <a:rPr lang="en-US" altLang="ko-KR" dirty="0"/>
              <a:t>(attention)</a:t>
            </a:r>
            <a:r>
              <a:rPr lang="ko-KR" altLang="en-US" dirty="0"/>
              <a:t>이 있는 모델은 </a:t>
            </a:r>
            <a:r>
              <a:rPr lang="en-US" altLang="ko-KR" dirty="0"/>
              <a:t>end-to-end</a:t>
            </a:r>
            <a:r>
              <a:rPr lang="ko-KR" altLang="en-US" dirty="0"/>
              <a:t>로 훈련될 수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모델에게 원하는 단어를 선택하도록 특별히 가르칠 필요가 없고</a:t>
            </a:r>
            <a:r>
              <a:rPr lang="en-US" altLang="ko-KR" dirty="0"/>
              <a:t>, </a:t>
            </a:r>
            <a:r>
              <a:rPr lang="ko-KR" altLang="en-US" dirty="0"/>
              <a:t>모델 자체가 중요한 정보를 선택하는 방법을 학습합니다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Picture 2" descr="https://wikidocs.net/images/page/159527/3_gmx-HlgJ8dK9LrLY.png">
            <a:extLst>
              <a:ext uri="{FF2B5EF4-FFF2-40B4-BE49-F238E27FC236}">
                <a16:creationId xmlns:a16="http://schemas.microsoft.com/office/drawing/2014/main" id="{82DFDCB9-429C-419F-9ED2-C9FC11241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059" y="3230959"/>
            <a:ext cx="3964293" cy="264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90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CAEA1D-ED5F-45C8-BE23-767D4AD13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4AD0D2F-9065-4AC4-AFC9-64B0072C1F1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/>
              <a:t>텍스트가 입력일 경우 </a:t>
            </a:r>
            <a:r>
              <a:rPr lang="en-US" altLang="ko-KR"/>
              <a:t>CNN </a:t>
            </a:r>
            <a:r>
              <a:rPr lang="ko-KR" altLang="en-US"/>
              <a:t>모델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D33D3C-0420-4BB4-AFB7-5623D8C7D049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 텍스트에 대한 일반적인 컨볼루션 모델</a:t>
            </a:r>
            <a:endParaRPr lang="en-US" altLang="ko-KR"/>
          </a:p>
          <a:p>
            <a:pPr lvl="1"/>
            <a:r>
              <a:rPr lang="ko-KR" altLang="en-US"/>
              <a:t>컨볼루션 레이어는 단어 임베딩에 적용되며</a:t>
            </a:r>
            <a:r>
              <a:rPr lang="en-US" altLang="ko-KR"/>
              <a:t>, </a:t>
            </a:r>
            <a:r>
              <a:rPr lang="ko-KR" altLang="en-US"/>
              <a:t>그 다음에는 비선형성</a:t>
            </a:r>
            <a:r>
              <a:rPr lang="en-US" altLang="ko-KR"/>
              <a:t>(</a:t>
            </a:r>
            <a:r>
              <a:rPr lang="ko-KR" altLang="en-US"/>
              <a:t>보통 </a:t>
            </a:r>
            <a:r>
              <a:rPr lang="en-US" altLang="ko-KR"/>
              <a:t>ReLU)</a:t>
            </a:r>
            <a:r>
              <a:rPr lang="ko-KR" altLang="en-US"/>
              <a:t>이 있다</a:t>
            </a:r>
            <a:r>
              <a:rPr lang="en-US" altLang="ko-KR"/>
              <a:t>. 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ko-KR" altLang="en-US"/>
              <a:t>그 다음 풀링 작업이 뒤따른다</a:t>
            </a:r>
            <a:r>
              <a:rPr lang="en-US" altLang="ko-KR"/>
              <a:t>.</a:t>
            </a:r>
            <a:endParaRPr lang="ko-KR" altLang="en-US" sz="1600"/>
          </a:p>
        </p:txBody>
      </p:sp>
      <p:pic>
        <p:nvPicPr>
          <p:cNvPr id="3074" name="Picture 2" descr="https://wikidocs.net/images/page/178193/Fig_01_04.png">
            <a:extLst>
              <a:ext uri="{FF2B5EF4-FFF2-40B4-BE49-F238E27FC236}">
                <a16:creationId xmlns:a16="http://schemas.microsoft.com/office/drawing/2014/main" id="{4995D561-147B-4AA5-9EEE-5FE8A9FFD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4" t="17143" r="-245"/>
          <a:stretch/>
        </p:blipFill>
        <p:spPr bwMode="auto">
          <a:xfrm>
            <a:off x="1757229" y="2187389"/>
            <a:ext cx="8170920" cy="355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4092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0E852C-0C53-41BE-8792-2C4AD83A3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4DECA5-6CD8-44AF-ACED-5DC73A540B1E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52B9987-1C6E-438F-B4C9-3A8E8374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어텐션</a:t>
            </a:r>
            <a:r>
              <a:rPr lang="ko-KR" altLang="en-US" b="1" dirty="0"/>
              <a:t> 모델은 무엇인가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3C385C-99EF-40E9-B859-192D0227E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어텐션은</a:t>
            </a:r>
            <a:r>
              <a:rPr lang="ko-KR" altLang="en-US" dirty="0"/>
              <a:t> 기계 번역의 긴 시퀀스 문제를 해결하기 위해 도입되었다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이러한 매핑 단어에 더 높은 가중치를 할당하여 출력 예측의 정확도를 높이는 것이 </a:t>
            </a:r>
            <a:r>
              <a:rPr lang="ko-KR" altLang="en-US" dirty="0" err="1"/>
              <a:t>어텐션이다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출력 문장의 각 단어에 대해 수행하는 작업은 입력 문장의 중요하고 관련성이 높은 단어를 매핑한다</a:t>
            </a:r>
            <a:r>
              <a:rPr lang="en-US" altLang="ko-KR" dirty="0"/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58D737-6527-4F4E-8F83-82756D4F7C9B}"/>
              </a:ext>
            </a:extLst>
          </p:cNvPr>
          <p:cNvGrpSpPr/>
          <p:nvPr/>
        </p:nvGrpSpPr>
        <p:grpSpPr>
          <a:xfrm>
            <a:off x="1631092" y="2479589"/>
            <a:ext cx="9323163" cy="3339156"/>
            <a:chOff x="1271074" y="2005913"/>
            <a:chExt cx="9716511" cy="3648075"/>
          </a:xfrm>
        </p:grpSpPr>
        <p:pic>
          <p:nvPicPr>
            <p:cNvPr id="18434" name="Picture 2" descr="https://wikidocs.net/images/page/159523/0_Slide36.png">
              <a:extLst>
                <a:ext uri="{FF2B5EF4-FFF2-40B4-BE49-F238E27FC236}">
                  <a16:creationId xmlns:a16="http://schemas.microsoft.com/office/drawing/2014/main" id="{7880B07B-BD16-4EC2-A1D4-4BA21F7112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1074" y="2005913"/>
              <a:ext cx="8620125" cy="364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614334-BDF1-4BD5-844A-396BF6EB78D9}"/>
                </a:ext>
              </a:extLst>
            </p:cNvPr>
            <p:cNvSpPr txBox="1"/>
            <p:nvPr/>
          </p:nvSpPr>
          <p:spPr>
            <a:xfrm>
              <a:off x="9700053" y="2129481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중요도가 높다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7784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47198E-5411-49C5-993A-39BC2769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D8E7BB-ADD8-41A7-A68F-ECBCA67B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모델의 한계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BC1922-7386-45EC-B866-E31719635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Attention Mechanism</a:t>
            </a:r>
          </a:p>
          <a:p>
            <a:pPr lvl="1"/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en-US" altLang="ko-KR" dirty="0"/>
              <a:t> </a:t>
            </a:r>
            <a:r>
              <a:rPr lang="ko-KR" altLang="en-US" dirty="0"/>
              <a:t>모델의 출력을 예측하면서 중요한 요소에 초점을 맞추는 정확한 개념을 기반으로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모델의 출력은 인코더의 최종 출력에서 컨텍스트 벡터에 크게 의존하므로 모델이 긴 문장을 처리하기가 어렵습니다</a:t>
            </a:r>
            <a:r>
              <a:rPr lang="en-US" altLang="ko-KR" dirty="0"/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4C41D0E-1D4A-46AA-A9B3-A2C8CE8D1C38}"/>
              </a:ext>
            </a:extLst>
          </p:cNvPr>
          <p:cNvGrpSpPr/>
          <p:nvPr/>
        </p:nvGrpSpPr>
        <p:grpSpPr>
          <a:xfrm>
            <a:off x="837298" y="1990702"/>
            <a:ext cx="10932309" cy="3942215"/>
            <a:chOff x="1125622" y="2003059"/>
            <a:chExt cx="10932309" cy="3942215"/>
          </a:xfrm>
        </p:grpSpPr>
        <p:pic>
          <p:nvPicPr>
            <p:cNvPr id="28674" name="Picture 2" descr="https://wikidocs.net/images/page/160003/3_mz6jmCQA0OsX0yrVpOEVyg.png">
              <a:extLst>
                <a:ext uri="{FF2B5EF4-FFF2-40B4-BE49-F238E27FC236}">
                  <a16:creationId xmlns:a16="http://schemas.microsoft.com/office/drawing/2014/main" id="{AF06A72A-1CE2-49C6-A939-71EF087F89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622" y="2430162"/>
              <a:ext cx="10932309" cy="749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76" name="Picture 4" descr="https://wikidocs.net/images/page/160003/5_SmAeISN5_u_gjiLPUA8qIA.gif">
              <a:extLst>
                <a:ext uri="{FF2B5EF4-FFF2-40B4-BE49-F238E27FC236}">
                  <a16:creationId xmlns:a16="http://schemas.microsoft.com/office/drawing/2014/main" id="{EA89637C-ACCD-4E1A-A328-BA2587DA5FF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4046" y="3532817"/>
              <a:ext cx="5356268" cy="1860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EF2453F-1785-4472-9E13-86D5637B78F0}"/>
                </a:ext>
              </a:extLst>
            </p:cNvPr>
            <p:cNvSpPr/>
            <p:nvPr/>
          </p:nvSpPr>
          <p:spPr>
            <a:xfrm>
              <a:off x="1550118" y="5606720"/>
              <a:ext cx="208467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Attention Mechanism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9517B8E-174A-442D-8B92-3EDE84B54784}"/>
                </a:ext>
              </a:extLst>
            </p:cNvPr>
            <p:cNvSpPr/>
            <p:nvPr/>
          </p:nvSpPr>
          <p:spPr>
            <a:xfrm>
              <a:off x="1307102" y="2003059"/>
              <a:ext cx="37709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-</a:t>
              </a:r>
              <a:r>
                <a:rPr lang="ko-KR" altLang="en-US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디코더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모델과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context 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벡터의 한계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4498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4E9F1-B3CA-4F52-BB66-76A84B3D0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어텐션</a:t>
            </a:r>
            <a:r>
              <a:rPr lang="ko-KR" altLang="en-US" dirty="0"/>
              <a:t> 메커니즘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b="1" dirty="0" err="1">
                <a:solidFill>
                  <a:srgbClr val="C00000"/>
                </a:solidFill>
              </a:rPr>
              <a:t>어텐션</a:t>
            </a:r>
            <a:r>
              <a:rPr lang="ko-KR" altLang="en-US" b="1" dirty="0">
                <a:solidFill>
                  <a:srgbClr val="C00000"/>
                </a:solidFill>
              </a:rPr>
              <a:t> 값</a:t>
            </a:r>
            <a:r>
              <a:rPr lang="en-US" altLang="ko-KR" b="1" dirty="0">
                <a:solidFill>
                  <a:srgbClr val="C00000"/>
                </a:solidFill>
              </a:rPr>
              <a:t>(Attention Value) </a:t>
            </a:r>
            <a:r>
              <a:rPr lang="ko-KR" altLang="en-US" b="1" dirty="0">
                <a:solidFill>
                  <a:srgbClr val="C00000"/>
                </a:solidFill>
              </a:rPr>
              <a:t>구하기</a:t>
            </a:r>
            <a:endParaRPr lang="en-US" altLang="ko-KR" sz="2000" dirty="0"/>
          </a:p>
          <a:p>
            <a:pPr lvl="1"/>
            <a:r>
              <a:rPr lang="ko-KR" altLang="en-US" dirty="0" err="1"/>
              <a:t>소프트맥스</a:t>
            </a:r>
            <a:r>
              <a:rPr lang="ko-KR" altLang="en-US" dirty="0"/>
              <a:t> 함수로 정규화 된 </a:t>
            </a:r>
            <a:r>
              <a:rPr lang="ko-KR" altLang="en-US" dirty="0" err="1"/>
              <a:t>유사도값을</a:t>
            </a:r>
            <a:r>
              <a:rPr lang="ko-KR" altLang="en-US" dirty="0"/>
              <a:t> 인코더의 각 은닉 상태에 곱해준다</a:t>
            </a:r>
            <a:r>
              <a:rPr lang="en-US" altLang="ko-KR" dirty="0"/>
              <a:t>.	</a:t>
            </a:r>
          </a:p>
          <a:p>
            <a:pPr lvl="1"/>
            <a:r>
              <a:rPr lang="ko-KR" altLang="en-US" dirty="0"/>
              <a:t>그리고 이를 모두 더해준다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ko-KR" altLang="en-US" b="1" dirty="0" err="1">
                <a:solidFill>
                  <a:srgbClr val="C00000"/>
                </a:solidFill>
              </a:rPr>
              <a:t>어텐션</a:t>
            </a:r>
            <a:r>
              <a:rPr lang="ko-KR" altLang="en-US" b="1" dirty="0">
                <a:solidFill>
                  <a:srgbClr val="C00000"/>
                </a:solidFill>
              </a:rPr>
              <a:t> 값</a:t>
            </a:r>
            <a:r>
              <a:rPr lang="en-US" altLang="ko-KR" b="1" dirty="0">
                <a:solidFill>
                  <a:srgbClr val="C00000"/>
                </a:solidFill>
              </a:rPr>
              <a:t>(Attention Value)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Seq2Seq</a:t>
            </a:r>
            <a:r>
              <a:rPr lang="ko-KR" altLang="en-US" dirty="0"/>
              <a:t> </a:t>
            </a:r>
            <a:r>
              <a:rPr lang="en-US" altLang="ko-KR" dirty="0"/>
              <a:t>+ Attention</a:t>
            </a:r>
            <a:r>
              <a:rPr lang="ko-KR" altLang="en-US" dirty="0"/>
              <a:t>에서는 이 값을 </a:t>
            </a:r>
            <a:r>
              <a:rPr lang="ko-KR" altLang="en-US" b="1" dirty="0">
                <a:solidFill>
                  <a:srgbClr val="C00000"/>
                </a:solidFill>
              </a:rPr>
              <a:t>컨텍스트 벡터</a:t>
            </a:r>
            <a:r>
              <a:rPr lang="en-US" altLang="ko-KR" b="1" dirty="0">
                <a:solidFill>
                  <a:srgbClr val="C00000"/>
                </a:solidFill>
              </a:rPr>
              <a:t>(Context Vector)</a:t>
            </a:r>
            <a:r>
              <a:rPr lang="ko-KR" altLang="en-US" dirty="0"/>
              <a:t>라고도 부른다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1" y="2286000"/>
            <a:ext cx="673374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191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D09343-7F04-435D-85C6-85D6ACA9323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/>
              <a:t>RNN </a:t>
            </a:r>
            <a:r>
              <a:rPr lang="ko-KR" altLang="en-US"/>
              <a:t>기반 인코더</a:t>
            </a:r>
            <a:r>
              <a:rPr lang="en-US" altLang="ko-KR"/>
              <a:t>-</a:t>
            </a:r>
            <a:r>
              <a:rPr lang="ko-KR" altLang="en-US"/>
              <a:t>디코더 모델은 </a:t>
            </a:r>
            <a:r>
              <a:rPr lang="en-US" altLang="ko-KR"/>
              <a:t>1</a:t>
            </a:r>
            <a:r>
              <a:rPr lang="ko-KR" altLang="en-US"/>
              <a:t>개의 컨텍스트 벡터를 사용</a:t>
            </a:r>
            <a:endParaRPr lang="en-US" altLang="ko-KR"/>
          </a:p>
          <a:p>
            <a:pPr lvl="1"/>
            <a:r>
              <a:rPr lang="ko-KR" altLang="en-US"/>
              <a:t>병렬화가 안되며</a:t>
            </a:r>
            <a:r>
              <a:rPr lang="en-US" altLang="ko-KR"/>
              <a:t>, </a:t>
            </a:r>
            <a:r>
              <a:rPr lang="ko-KR" altLang="en-US"/>
              <a:t>장기 의존성에 문제를 발생 할 수 있다</a:t>
            </a:r>
            <a:r>
              <a:rPr lang="en-US" altLang="ko-KR"/>
              <a:t>.</a:t>
            </a:r>
          </a:p>
          <a:p>
            <a:r>
              <a:rPr lang="en-US" altLang="ko-KR"/>
              <a:t>Attention </a:t>
            </a:r>
            <a:r>
              <a:rPr lang="ko-KR" altLang="en-US"/>
              <a:t>기반의 인코더</a:t>
            </a:r>
            <a:r>
              <a:rPr lang="en-US" altLang="ko-KR"/>
              <a:t>-</a:t>
            </a:r>
            <a:r>
              <a:rPr lang="ko-KR" altLang="en-US"/>
              <a:t>디코더 모델은 여려개의 컨텍스트 벡터를 사용</a:t>
            </a:r>
            <a:endParaRPr lang="en-US" altLang="ko-KR"/>
          </a:p>
          <a:p>
            <a:pPr lvl="1"/>
            <a:r>
              <a:rPr lang="ko-KR" altLang="en-US"/>
              <a:t>인코더 모듈의 </a:t>
            </a:r>
            <a:r>
              <a:rPr lang="en-US" altLang="ko-KR"/>
              <a:t>RNN/LSTM</a:t>
            </a:r>
            <a:r>
              <a:rPr lang="ko-KR" altLang="en-US"/>
              <a:t>의 모든 스텝에서 업데이트 되는 상태</a:t>
            </a:r>
            <a:r>
              <a:rPr lang="en-US" altLang="ko-KR"/>
              <a:t>(</a:t>
            </a:r>
            <a:r>
              <a:rPr lang="ko-KR" altLang="en-US"/>
              <a:t>메모리</a:t>
            </a:r>
            <a:r>
              <a:rPr lang="en-US" altLang="ko-KR"/>
              <a:t>,</a:t>
            </a:r>
            <a:r>
              <a:rPr lang="ko-KR" altLang="en-US"/>
              <a:t>기억</a:t>
            </a:r>
            <a:r>
              <a:rPr lang="en-US" altLang="ko-KR"/>
              <a:t>)</a:t>
            </a:r>
            <a:r>
              <a:rPr lang="ko-KR" altLang="en-US"/>
              <a:t>를 활용한다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병렬화가 가능하다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중요도를 추출할 수 있다면 장기 의존성도 해결할 수 있다</a:t>
            </a:r>
            <a:r>
              <a:rPr lang="en-US" altLang="ko-KR"/>
              <a:t>.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7E8EF81-3815-4A18-BC1F-50EB24D8A2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9615" y="0"/>
            <a:ext cx="10090204" cy="704850"/>
          </a:xfrm>
        </p:spPr>
        <p:txBody>
          <a:bodyPr>
            <a:normAutofit/>
          </a:bodyPr>
          <a:lstStyle/>
          <a:p>
            <a:r>
              <a:rPr lang="ko-KR" altLang="en-US"/>
              <a:t>인코더</a:t>
            </a:r>
            <a:r>
              <a:rPr lang="en-US" altLang="ko-KR"/>
              <a:t>-</a:t>
            </a:r>
            <a:r>
              <a:rPr lang="ko-KR" altLang="en-US"/>
              <a:t>디코더 모델과 인코더</a:t>
            </a:r>
            <a:r>
              <a:rPr lang="en-US" altLang="ko-KR"/>
              <a:t>-</a:t>
            </a:r>
            <a:r>
              <a:rPr lang="ko-KR" altLang="en-US"/>
              <a:t>디코더 어텐션 모델 비교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921850-D3D9-4A0F-89F0-E16FD1CC7CAA}"/>
              </a:ext>
            </a:extLst>
          </p:cNvPr>
          <p:cNvGrpSpPr/>
          <p:nvPr/>
        </p:nvGrpSpPr>
        <p:grpSpPr>
          <a:xfrm>
            <a:off x="1520012" y="2841215"/>
            <a:ext cx="8755159" cy="3046868"/>
            <a:chOff x="1208475" y="2126677"/>
            <a:chExt cx="9907572" cy="4072575"/>
          </a:xfrm>
        </p:grpSpPr>
        <p:pic>
          <p:nvPicPr>
            <p:cNvPr id="17" name="Picture 4" descr="https://miro.medium.com/max/700/1*c4YX-WgEqk256S3cPpurJg.png">
              <a:extLst>
                <a:ext uri="{FF2B5EF4-FFF2-40B4-BE49-F238E27FC236}">
                  <a16:creationId xmlns:a16="http://schemas.microsoft.com/office/drawing/2014/main" id="{483D84EE-2897-43E9-BAE5-66E0D3460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130" y="2126677"/>
              <a:ext cx="7960170" cy="3604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B7B3C1-0CFE-4A38-B149-8F899E650263}"/>
                </a:ext>
              </a:extLst>
            </p:cNvPr>
            <p:cNvSpPr/>
            <p:nvPr/>
          </p:nvSpPr>
          <p:spPr>
            <a:xfrm>
              <a:off x="1208475" y="5829003"/>
              <a:ext cx="9907572" cy="370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/>
                <a:t>&lt;source&gt; </a:t>
              </a:r>
              <a:r>
                <a:rPr lang="ko-KR" altLang="en-US" sz="1200"/>
                <a:t>https://bgg.medium.com/seq2seq-pay-attention-to-self-attention-part-1-d332e85e9aad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07036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5DD87B-3F14-4ECD-8951-6430F0B0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65448E-C1B3-4223-9E85-92B5E59E4B3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/>
              <a:t>2017</a:t>
            </a:r>
            <a:r>
              <a:rPr lang="ko-KR" altLang="en-US"/>
              <a:t>년에 발표된 논문 </a:t>
            </a:r>
            <a:r>
              <a:rPr lang="en-US" altLang="ko-KR"/>
              <a:t>"Attention is All You Need"</a:t>
            </a:r>
            <a:r>
              <a:rPr lang="ko-KR" altLang="en-US"/>
              <a:t>에서 소개된 </a:t>
            </a:r>
            <a:r>
              <a:rPr lang="en-US" altLang="ko-KR"/>
              <a:t>Transformer </a:t>
            </a:r>
            <a:r>
              <a:rPr lang="ko-KR" altLang="en-US"/>
              <a:t>모델</a:t>
            </a:r>
            <a:endParaRPr lang="en-US" altLang="ko-KR"/>
          </a:p>
          <a:p>
            <a:pPr lvl="1"/>
            <a:r>
              <a:rPr lang="ko-KR" altLang="en-US"/>
              <a:t>오로지 어텐션 메커니즘에만 기반하여</a:t>
            </a:r>
            <a:r>
              <a:rPr lang="en-US" altLang="ko-KR"/>
              <a:t>, </a:t>
            </a:r>
            <a:r>
              <a:rPr lang="ko-KR" altLang="en-US"/>
              <a:t>순환 신경망이나 합성곱 신경망 없이 작동한다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기존 모델보다 훨씬 더 빠른 학습 속도와 더 높은 번역 품질을 제공한다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현재</a:t>
            </a:r>
            <a:r>
              <a:rPr lang="en-US" altLang="ko-KR"/>
              <a:t>, Transformer </a:t>
            </a:r>
            <a:r>
              <a:rPr lang="ko-KR" altLang="en-US"/>
              <a:t>모델</a:t>
            </a:r>
            <a:r>
              <a:rPr lang="en-US" altLang="ko-KR"/>
              <a:t>(</a:t>
            </a:r>
            <a:r>
              <a:rPr lang="ko-KR" altLang="en-US"/>
              <a:t>및 그 변형</a:t>
            </a:r>
            <a:r>
              <a:rPr lang="en-US" altLang="ko-KR"/>
              <a:t>)</a:t>
            </a:r>
            <a:r>
              <a:rPr lang="ko-KR" altLang="en-US"/>
              <a:t>은 시퀀스</a:t>
            </a:r>
            <a:r>
              <a:rPr lang="en-US" altLang="ko-KR"/>
              <a:t>-</a:t>
            </a:r>
            <a:r>
              <a:rPr lang="ko-KR" altLang="en-US"/>
              <a:t>투</a:t>
            </a:r>
            <a:r>
              <a:rPr lang="en-US" altLang="ko-KR"/>
              <a:t>-</a:t>
            </a:r>
            <a:r>
              <a:rPr lang="ko-KR" altLang="en-US"/>
              <a:t>시퀀스 작업뿐만 아니라 언어 모델링 분야에서도 사실상 표준 모델이다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F7D4EED-43C4-4A04-B8F2-59670D25B3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9615" y="0"/>
            <a:ext cx="10090204" cy="704850"/>
          </a:xfrm>
        </p:spPr>
        <p:txBody>
          <a:bodyPr>
            <a:normAutofit/>
          </a:bodyPr>
          <a:lstStyle/>
          <a:p>
            <a:r>
              <a:rPr lang="en-US" altLang="ko-KR" b="0"/>
              <a:t>Transformer: Attention is All You Need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1B7278-6168-4A8C-87FF-1A22BB42B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2623110"/>
            <a:ext cx="7705725" cy="270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224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>
            <a:spLocks/>
          </p:cNvSpPr>
          <p:nvPr/>
        </p:nvSpPr>
        <p:spPr>
          <a:xfrm>
            <a:off x="295275" y="116679"/>
            <a:ext cx="10895733" cy="728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b="1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/>
              <a:t>기계 번역을 위해 탄생</a:t>
            </a:r>
            <a:endParaRPr lang="en-US" altLang="ko-KR" sz="2000"/>
          </a:p>
          <a:p>
            <a:r>
              <a:rPr lang="ko-KR" altLang="en-US" sz="2000"/>
              <a:t>인코더</a:t>
            </a:r>
            <a:r>
              <a:rPr lang="en-US" altLang="ko-KR" sz="2000"/>
              <a:t>-</a:t>
            </a:r>
            <a:r>
              <a:rPr lang="ko-KR" altLang="en-US" sz="2000"/>
              <a:t>디코더 구조를 여전히 유지</a:t>
            </a:r>
            <a:r>
              <a:rPr lang="en-US" altLang="ko-KR" sz="2000"/>
              <a:t>.</a:t>
            </a:r>
          </a:p>
          <a:p>
            <a:endParaRPr lang="en-US" altLang="ko-KR" sz="2000"/>
          </a:p>
          <a:p>
            <a:r>
              <a:rPr lang="en-US" altLang="ko-KR" sz="2000"/>
              <a:t>RNN</a:t>
            </a:r>
            <a:r>
              <a:rPr lang="ko-KR" altLang="en-US" sz="2000"/>
              <a:t>의 경우</a:t>
            </a:r>
            <a:r>
              <a:rPr lang="en-US" altLang="ko-KR" sz="2000"/>
              <a:t>, </a:t>
            </a:r>
            <a:r>
              <a:rPr lang="ko-KR" altLang="en-US" sz="2000"/>
              <a:t>각 </a:t>
            </a:r>
            <a:r>
              <a:rPr lang="en-US" altLang="ko-KR" sz="2000"/>
              <a:t>step </a:t>
            </a:r>
            <a:r>
              <a:rPr lang="ko-KR" altLang="en-US" sz="2000"/>
              <a:t>별로 연산하므로</a:t>
            </a:r>
            <a:r>
              <a:rPr lang="en-US" altLang="ko-KR" sz="2000"/>
              <a:t> </a:t>
            </a:r>
            <a:r>
              <a:rPr lang="ko-KR" altLang="en-US" sz="2000"/>
              <a:t>병렬 연산 불가</a:t>
            </a:r>
            <a:r>
              <a:rPr lang="en-US" altLang="ko-KR" sz="2000"/>
              <a:t>.</a:t>
            </a:r>
          </a:p>
          <a:p>
            <a:r>
              <a:rPr lang="ko-KR" altLang="en-US" sz="2000"/>
              <a:t>많은 어텐션 메커니즘이 </a:t>
            </a:r>
            <a:r>
              <a:rPr lang="en-US" altLang="ko-KR" sz="2000"/>
              <a:t>RNN</a:t>
            </a:r>
            <a:r>
              <a:rPr lang="ko-KR" altLang="en-US" sz="2000"/>
              <a:t>과 함께 사용됨</a:t>
            </a:r>
            <a:r>
              <a:rPr lang="en-US" altLang="ko-KR" sz="2000"/>
              <a:t>.</a:t>
            </a:r>
          </a:p>
          <a:p>
            <a:endParaRPr lang="en-US" altLang="ko-KR" sz="2000"/>
          </a:p>
          <a:p>
            <a:r>
              <a:rPr lang="ko-KR" altLang="en-US" sz="2000" b="1">
                <a:solidFill>
                  <a:srgbClr val="B8001A"/>
                </a:solidFill>
              </a:rPr>
              <a:t>이 모델은 병렬 연산을 추구하며</a:t>
            </a:r>
            <a:r>
              <a:rPr lang="en-US" altLang="ko-KR" sz="2000" b="1">
                <a:solidFill>
                  <a:srgbClr val="B8001A"/>
                </a:solidFill>
              </a:rPr>
              <a:t> RNN</a:t>
            </a:r>
            <a:r>
              <a:rPr lang="ko-KR" altLang="en-US" sz="2000" b="1">
                <a:solidFill>
                  <a:srgbClr val="B8001A"/>
                </a:solidFill>
              </a:rPr>
              <a:t>을 사용 </a:t>
            </a:r>
            <a:r>
              <a:rPr lang="en-US" altLang="ko-KR" sz="2000" b="1">
                <a:solidFill>
                  <a:srgbClr val="B8001A"/>
                </a:solidFill>
              </a:rPr>
              <a:t>X</a:t>
            </a:r>
          </a:p>
        </p:txBody>
      </p:sp>
      <p:pic>
        <p:nvPicPr>
          <p:cNvPr id="2050" name="Picture 2" descr="https://raw.githubusercontent.com/hcshin90/hcshin90.github.io/master/_posts/post_image/2018-06-20-Attention%20Is%20All%20You%20Need/transformer_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026" y="1171752"/>
            <a:ext cx="3230982" cy="49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7294180" y="5134047"/>
            <a:ext cx="1313793" cy="830316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24551" y="4845269"/>
            <a:ext cx="290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Spoqa Han Sans Neo Medium" pitchFamily="2" charset="-127"/>
                <a:ea typeface="Spoqa Han Sans Neo Medium" pitchFamily="2" charset="-127"/>
              </a:rPr>
              <a:t>모델 이름은 </a:t>
            </a:r>
            <a:r>
              <a:rPr lang="en-US" altLang="ko-KR" b="1" dirty="0">
                <a:solidFill>
                  <a:srgbClr val="002060"/>
                </a:solidFill>
                <a:latin typeface="Spoqa Han Sans Neo Medium" pitchFamily="2" charset="-127"/>
                <a:ea typeface="Spoqa Han Sans Neo Medium" pitchFamily="2" charset="-127"/>
              </a:rPr>
              <a:t>‘Transformer’</a:t>
            </a:r>
            <a:endParaRPr lang="ko-KR" altLang="en-US" b="1" dirty="0">
              <a:solidFill>
                <a:srgbClr val="002060"/>
              </a:solidFill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97B990D2-B253-4DCD-BB60-2C0AA9A6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트랜스포머 모델 </a:t>
            </a:r>
          </a:p>
        </p:txBody>
      </p:sp>
    </p:spTree>
    <p:extLst>
      <p:ext uri="{BB962C8B-B14F-4D97-AF65-F5344CB8AC3E}">
        <p14:creationId xmlns:p14="http://schemas.microsoft.com/office/powerpoint/2010/main" val="29050370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Lecture 18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NLP </a:t>
            </a:r>
            <a:r>
              <a:rPr lang="ko-KR" altLang="en-US" b="1" dirty="0"/>
              <a:t>프로젝트 및 질의 응답 </a:t>
            </a:r>
          </a:p>
        </p:txBody>
      </p:sp>
    </p:spTree>
    <p:extLst>
      <p:ext uri="{BB962C8B-B14F-4D97-AF65-F5344CB8AC3E}">
        <p14:creationId xmlns:p14="http://schemas.microsoft.com/office/powerpoint/2010/main" val="21975299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B4DC8A-A12D-426A-A204-82040D9C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007"/>
            <a:ext cx="12192000" cy="62059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94155C4-45FD-4A78-B5E9-F5C96196987F}"/>
              </a:ext>
            </a:extLst>
          </p:cNvPr>
          <p:cNvGrpSpPr/>
          <p:nvPr/>
        </p:nvGrpSpPr>
        <p:grpSpPr>
          <a:xfrm>
            <a:off x="2462254" y="888355"/>
            <a:ext cx="9144000" cy="2396934"/>
            <a:chOff x="1524000" y="188640"/>
            <a:chExt cx="9144000" cy="2396934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9408368" y="2187791"/>
              <a:ext cx="1259632" cy="1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524000" y="1062787"/>
              <a:ext cx="5471592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524000" y="323416"/>
              <a:ext cx="2369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ko-KR" altLang="en-US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감사합니다</a:t>
              </a:r>
              <a:r>
                <a:rPr lang="en-US" altLang="ko-KR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</a:t>
              </a:r>
              <a:endParaRPr lang="ko-KR" altLang="en-US" sz="3600" dirty="0">
                <a:solidFill>
                  <a:srgbClr val="4472C4">
                    <a:lumMod val="75000"/>
                  </a:srgb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99449" y="1062789"/>
              <a:ext cx="27005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Korea Institute of Science</a:t>
              </a:r>
            </a:p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and Technology Information</a:t>
              </a:r>
              <a:endParaRPr lang="ko-KR" altLang="en-US" sz="16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1783" y="646582"/>
              <a:ext cx="280076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2000" b="1" dirty="0">
                  <a:solidFill>
                    <a:srgbClr val="4472C4">
                      <a:lumMod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KISTI</a:t>
              </a:r>
              <a:endParaRPr lang="ko-KR" altLang="en-US" sz="12000" b="1" dirty="0">
                <a:solidFill>
                  <a:srgbClr val="4472C4">
                    <a:lumMod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373CB1-7EBC-4101-AFB2-C98478F65995}"/>
                </a:ext>
              </a:extLst>
            </p:cNvPr>
            <p:cNvSpPr txBox="1"/>
            <p:nvPr/>
          </p:nvSpPr>
          <p:spPr>
            <a:xfrm>
              <a:off x="6816080" y="188640"/>
              <a:ext cx="16898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5400" b="1" dirty="0">
                  <a:solidFill>
                    <a:srgbClr val="C00000">
                      <a:alpha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TRUST</a:t>
              </a:r>
              <a:endParaRPr lang="ko-KR" altLang="en-US" sz="5400" b="1" dirty="0">
                <a:solidFill>
                  <a:srgbClr val="C00000">
                    <a:alpha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34864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CC992-C644-4735-AFE7-FA1F5F71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해보기 </a:t>
            </a:r>
            <a:r>
              <a:rPr lang="en-US" altLang="ko-KR" dirty="0"/>
              <a:t>: CNN </a:t>
            </a:r>
            <a:r>
              <a:rPr lang="ko-KR" altLang="en-US" dirty="0"/>
              <a:t>모델 파라미터 최적화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173C1B-2EF5-46DC-98D7-6077F8586595}"/>
              </a:ext>
            </a:extLst>
          </p:cNvPr>
          <p:cNvGrpSpPr/>
          <p:nvPr/>
        </p:nvGrpSpPr>
        <p:grpSpPr>
          <a:xfrm>
            <a:off x="815419" y="851969"/>
            <a:ext cx="9712834" cy="4475100"/>
            <a:chOff x="815419" y="851969"/>
            <a:chExt cx="9712834" cy="44751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3BBD13C-A006-4B91-A0B7-2EA49148B19F}"/>
                </a:ext>
              </a:extLst>
            </p:cNvPr>
            <p:cNvSpPr/>
            <p:nvPr/>
          </p:nvSpPr>
          <p:spPr>
            <a:xfrm>
              <a:off x="4074633" y="2800316"/>
              <a:ext cx="3261928" cy="138499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시도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2) </a:t>
              </a:r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num_embeddings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256</a:t>
              </a:r>
            </a:p>
            <a:p>
              <a:r>
                <a:rPr lang="en-US" altLang="ko-KR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num_hiddens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64</a:t>
              </a:r>
            </a:p>
            <a:p>
              <a:b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</a:br>
              <a:r>
                <a:rPr lang="en-US" altLang="ko-KR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num_filters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32 # 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커널의 수</a:t>
              </a:r>
            </a:p>
            <a:p>
              <a:r>
                <a:rPr lang="en-US" altLang="ko-KR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kernel_size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3  # 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커널의 크기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E7AB29-95BB-4304-B3A5-282D3B26AFFD}"/>
                </a:ext>
              </a:extLst>
            </p:cNvPr>
            <p:cNvSpPr/>
            <p:nvPr/>
          </p:nvSpPr>
          <p:spPr>
            <a:xfrm>
              <a:off x="815419" y="2800316"/>
              <a:ext cx="2739950" cy="209288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시도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1) </a:t>
              </a:r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num_embeddings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128</a:t>
              </a:r>
            </a:p>
            <a:p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num_hiddens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256</a:t>
              </a:r>
            </a:p>
            <a:p>
              <a:b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</a:br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num_filters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64 #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커널의 수</a:t>
              </a:r>
            </a:p>
            <a:p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kernel_size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3  #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커널의 크기</a:t>
              </a:r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de-DE" altLang="ko-KR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df=df[:50,000]; len(df)</a:t>
              </a:r>
            </a:p>
            <a:p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0DDC98-4877-4BDB-84BB-35789B747B07}"/>
                </a:ext>
              </a:extLst>
            </p:cNvPr>
            <p:cNvSpPr txBox="1"/>
            <p:nvPr/>
          </p:nvSpPr>
          <p:spPr>
            <a:xfrm>
              <a:off x="1006888" y="4988515"/>
              <a:ext cx="2334293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원본 샘플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150,000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의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33%</a:t>
              </a:r>
              <a:endPara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C12201-8EEC-44E7-B066-FBB3A37C077E}"/>
                </a:ext>
              </a:extLst>
            </p:cNvPr>
            <p:cNvSpPr/>
            <p:nvPr/>
          </p:nvSpPr>
          <p:spPr>
            <a:xfrm>
              <a:off x="7738261" y="2886113"/>
              <a:ext cx="2789992" cy="738664"/>
            </a:xfrm>
            <a:prstGeom prst="rect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시도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3)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각자의 방법으로 최적화 해보자 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F00C0C8-E092-450D-AB38-B019F9BE0F28}"/>
                </a:ext>
              </a:extLst>
            </p:cNvPr>
            <p:cNvSpPr/>
            <p:nvPr/>
          </p:nvSpPr>
          <p:spPr>
            <a:xfrm>
              <a:off x="1000682" y="851969"/>
              <a:ext cx="6147901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하이퍼파라미터</a:t>
              </a:r>
              <a:r>
                <a:rPr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최적화 </a:t>
              </a:r>
              <a:r>
                <a:rPr lang="ko-KR" altLang="en-US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기법중에</a:t>
              </a:r>
              <a:r>
                <a:rPr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Random Search</a:t>
              </a:r>
              <a:r>
                <a:rPr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를 적용해 보자</a:t>
              </a:r>
              <a:endPara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Grid Search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Random Search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HBO (</a:t>
              </a:r>
              <a:r>
                <a:rPr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베이지안 최적화</a:t>
              </a:r>
              <a:r>
                <a:rPr lang="en-US" altLang="ko-KR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AutoML</a:t>
              </a:r>
              <a:r>
                <a:rPr lang="en-US" altLang="ko-KR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endPara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795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372404-BD19-43B5-B700-E159B4AF3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B3BB38-0CBB-4AE9-862B-A3B93D6FAA8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Convolution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F5B29-0EED-4246-8488-46DCD67915EF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이미지는 </a:t>
            </a:r>
            <a:r>
              <a:rPr lang="en-US" altLang="ko-KR"/>
              <a:t>2</a:t>
            </a:r>
            <a:r>
              <a:rPr lang="ko-KR" altLang="en-US"/>
              <a:t>차원</a:t>
            </a:r>
            <a:r>
              <a:rPr lang="en-US" altLang="ko-KR"/>
              <a:t>(</a:t>
            </a:r>
            <a:r>
              <a:rPr lang="ko-KR" altLang="en-US"/>
              <a:t>너비와 높이</a:t>
            </a:r>
            <a:r>
              <a:rPr lang="en-US" altLang="ko-KR"/>
              <a:t>)</a:t>
            </a:r>
            <a:r>
              <a:rPr lang="ko-KR" altLang="en-US"/>
              <a:t>을 가지므로 컨볼루션</a:t>
            </a:r>
            <a:r>
              <a:rPr lang="en-US" altLang="ko-KR"/>
              <a:t>(convolution)</a:t>
            </a:r>
            <a:r>
              <a:rPr lang="ko-KR" altLang="en-US"/>
              <a:t>은 </a:t>
            </a:r>
            <a:r>
              <a:rPr lang="en-US" altLang="ko-KR"/>
              <a:t>2</a:t>
            </a:r>
            <a:r>
              <a:rPr lang="ko-KR" altLang="en-US"/>
              <a:t>차원입니다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하단은 입력 이미지이고 상단은 필터 출력입니다</a:t>
            </a:r>
            <a:r>
              <a:rPr lang="en-US" altLang="ko-KR"/>
              <a:t>.</a:t>
            </a:r>
          </a:p>
          <a:p>
            <a:r>
              <a:rPr lang="ko-KR" altLang="en-US"/>
              <a:t>텍스트는 한 차원만 있어서</a:t>
            </a:r>
            <a:r>
              <a:rPr lang="en-US" altLang="ko-KR"/>
              <a:t>, </a:t>
            </a:r>
            <a:r>
              <a:rPr lang="ko-KR" altLang="en-US"/>
              <a:t>텍스트 컨볼루션</a:t>
            </a:r>
            <a:r>
              <a:rPr lang="en-US" altLang="ko-KR"/>
              <a:t>(convolution)</a:t>
            </a:r>
            <a:r>
              <a:rPr lang="ko-KR" altLang="en-US"/>
              <a:t>은 </a:t>
            </a:r>
            <a:r>
              <a:rPr lang="en-US" altLang="ko-KR"/>
              <a:t>1</a:t>
            </a:r>
            <a:r>
              <a:rPr lang="ko-KR" altLang="en-US"/>
              <a:t>차원입니다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61006C-7EA9-4096-AA7E-1DB2DE604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66" y="3077355"/>
            <a:ext cx="5871880" cy="1467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1BAFC9-3097-4D76-AEB8-44AFBC689943}"/>
              </a:ext>
            </a:extLst>
          </p:cNvPr>
          <p:cNvSpPr txBox="1"/>
          <p:nvPr/>
        </p:nvSpPr>
        <p:spPr>
          <a:xfrm>
            <a:off x="6858065" y="235701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</a:rPr>
              <a:t>1</a:t>
            </a:r>
            <a:r>
              <a:rPr lang="ko-KR" altLang="en-US">
                <a:solidFill>
                  <a:srgbClr val="C00000"/>
                </a:solidFill>
              </a:rPr>
              <a:t>차원 텍스트의 합성곱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A0733FE-4382-4AA8-A575-ED0CF970AC21}"/>
              </a:ext>
            </a:extLst>
          </p:cNvPr>
          <p:cNvSpPr/>
          <p:nvPr/>
        </p:nvSpPr>
        <p:spPr>
          <a:xfrm>
            <a:off x="4881446" y="2071416"/>
            <a:ext cx="6713821" cy="384376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https://wikidocs.net/images/page/178193/Fig_02_03.png">
            <a:extLst>
              <a:ext uri="{FF2B5EF4-FFF2-40B4-BE49-F238E27FC236}">
                <a16:creationId xmlns:a16="http://schemas.microsoft.com/office/drawing/2014/main" id="{68081494-E855-4449-8198-8E4820FD4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16"/>
          <a:stretch/>
        </p:blipFill>
        <p:spPr bwMode="auto">
          <a:xfrm>
            <a:off x="758361" y="2038465"/>
            <a:ext cx="3681770" cy="340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80565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 Light"/>
        <a:ea typeface="나눔스퀘어 Bold"/>
        <a:cs typeface=""/>
      </a:majorFont>
      <a:minorFont>
        <a:latin typeface="Calibri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5185</TotalTime>
  <Words>3045</Words>
  <Application>Microsoft Office PowerPoint</Application>
  <PresentationFormat>와이드스크린</PresentationFormat>
  <Paragraphs>466</Paragraphs>
  <Slides>88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101" baseType="lpstr">
      <vt:lpstr>12롯데마트드림Bold</vt:lpstr>
      <vt:lpstr>12롯데마트드림Light</vt:lpstr>
      <vt:lpstr>12롯데마트드림Medium</vt:lpstr>
      <vt:lpstr>-apple-system</vt:lpstr>
      <vt:lpstr>Spoqa Han Sans Neo Medium</vt:lpstr>
      <vt:lpstr>나눔스퀘어</vt:lpstr>
      <vt:lpstr>나눔스퀘어 Bold</vt:lpstr>
      <vt:lpstr>맑은 고딕</vt:lpstr>
      <vt:lpstr>Agency FB</vt:lpstr>
      <vt:lpstr>Arial</vt:lpstr>
      <vt:lpstr>Calibri</vt:lpstr>
      <vt:lpstr>Wingdings</vt:lpstr>
      <vt:lpstr>2_Office 테마</vt:lpstr>
      <vt:lpstr>Day3  딥러닝을 이용한 자연어 처리 입문 </vt:lpstr>
      <vt:lpstr>목차</vt:lpstr>
      <vt:lpstr>Lecture 13   텍스트 처리를 위한 CNN 모델 이해</vt:lpstr>
      <vt:lpstr>인간의 시각 피질은 계층적 구조로 되어 있다.</vt:lpstr>
      <vt:lpstr>시각 피질 연구에서 CNN  모델 도출</vt:lpstr>
      <vt:lpstr>Convolutions for Images and Translation Invariance</vt:lpstr>
      <vt:lpstr>CNN의 작동 방식</vt:lpstr>
      <vt:lpstr>텍스트가 입력일 경우 CNN 모델 구조</vt:lpstr>
      <vt:lpstr>Convolution</vt:lpstr>
      <vt:lpstr>Parameters: Kernel size, Stride, Padding</vt:lpstr>
      <vt:lpstr>Parameters: 필터 개수 </vt:lpstr>
      <vt:lpstr>Residual Connections</vt:lpstr>
      <vt:lpstr>CNN 모델을 이용한 텍스트 분류 전략 </vt:lpstr>
      <vt:lpstr>분류 모델의 분류기(classifier)</vt:lpstr>
      <vt:lpstr>CNN 모델을 이용한 텍스트 분류 전략 </vt:lpstr>
      <vt:lpstr>NSMC 감성분류 : 딥러닝 모델 성능 비교 </vt:lpstr>
      <vt:lpstr>한글 형태소 Okt로 전처리 및 불용어 제거</vt:lpstr>
      <vt:lpstr>케라스를 이용한 토큰화와 패딩 </vt:lpstr>
      <vt:lpstr>훈련/테스트 데이터 나누기 </vt:lpstr>
      <vt:lpstr>CNN 베이스라인 모델 만들기 </vt:lpstr>
      <vt:lpstr>모델 컴파일과 훈련과정 </vt:lpstr>
      <vt:lpstr>훈려과정의 손실함수와 분류정확도 </vt:lpstr>
      <vt:lpstr>베이스라인 CNN 모델로 NSMC 감성분류 결과를 해석 </vt:lpstr>
      <vt:lpstr>CNN 모델을 이용하여 감성 분류 : 예측해보기 </vt:lpstr>
      <vt:lpstr>Lecture 14  IMDB 영화 리뷰 감성 분류(실습)</vt:lpstr>
      <vt:lpstr>IMDB 데이터 로드</vt:lpstr>
      <vt:lpstr>IMDB 데이터 전처리 및 CNN 모델 </vt:lpstr>
      <vt:lpstr>IMDB 전처리 및 패딩 </vt:lpstr>
      <vt:lpstr>CNN 모델 </vt:lpstr>
      <vt:lpstr>1차원 CNN 모델 </vt:lpstr>
      <vt:lpstr>모델 컴파일, 모델 훈련 fit()</vt:lpstr>
      <vt:lpstr>훈련과정에서 정확도와 손실함수 </vt:lpstr>
      <vt:lpstr>모델 평가 </vt:lpstr>
      <vt:lpstr>Lecture 15  IMDB 감성 분류를 위한 딥러닝 모델 성능 평가 (실습)</vt:lpstr>
      <vt:lpstr>IMDB 영화 리뷰 감성분류 모델  </vt:lpstr>
      <vt:lpstr>분류를 위한 딥러닝 베이스라인 모델 </vt:lpstr>
      <vt:lpstr>여러 모델 훈련 과정 </vt:lpstr>
      <vt:lpstr>모델 컴파일과 훈련</vt:lpstr>
      <vt:lpstr>여러 딥러닝 모델의 정확도 성능 비교 </vt:lpstr>
      <vt:lpstr>훈련/테스트 데이터 나누기 </vt:lpstr>
      <vt:lpstr>NSMC 데이터셋 감성분류 베이스라인 모델 </vt:lpstr>
      <vt:lpstr>여러 딥러닝 모델을 한번에 코랩에서 실행하기 (트릭) </vt:lpstr>
      <vt:lpstr>훈련과정의 손실함수와 정확도를 그림으로 그리자. </vt:lpstr>
      <vt:lpstr>여러 모델의 손실 및 정확도 비교하기 </vt:lpstr>
      <vt:lpstr>실습 해보기 : 최적화 딥러닝 모델 찾고 성능 비교해보기</vt:lpstr>
      <vt:lpstr>Lecture 16  RNN을 이용한 기계번역 : Seq2Seq 모델</vt:lpstr>
      <vt:lpstr>Encoder-Decoder 모델: 영어-프랑스 기계번역 예제</vt:lpstr>
      <vt:lpstr>인코더-디코더 모델: 인코더 모듈</vt:lpstr>
      <vt:lpstr>인코더-디코더 모델: 디코더 모듈</vt:lpstr>
      <vt:lpstr>인코더의 훈련과 테스트 과정 </vt:lpstr>
      <vt:lpstr>디코더의 훈련(Train)과정 : Teacher Forcing  </vt:lpstr>
      <vt:lpstr>디코더의 테스트(Test)과정: Teacher Forcing 적용하지 않는다.</vt:lpstr>
      <vt:lpstr>디코더의 테스트(Test)과정: Teacher Forcing 적용하지 않는다.</vt:lpstr>
      <vt:lpstr>인코더-디코더 모델의 임베딩 층에 대하여</vt:lpstr>
      <vt:lpstr>인코더-디코더 테스트 과정의 마지막 단계 가시화</vt:lpstr>
      <vt:lpstr>(예제) 인코더-디코더: RNN 사용한 기계번역</vt:lpstr>
      <vt:lpstr>(예제) 인코더-디코더에서 디코더 모듈의 분류기(Softmax)</vt:lpstr>
      <vt:lpstr>(예시) 인코더-디코더 : 디코더 모듈의 분류기를 포함 훈련과정</vt:lpstr>
      <vt:lpstr>  (예시) 인코더-디코더의 텍스트 임베딩 : 벡트 크기=4인 경우</vt:lpstr>
      <vt:lpstr>신경망 기계 번역</vt:lpstr>
      <vt:lpstr>신경망 기계번역 (Neural Machine Translation)</vt:lpstr>
      <vt:lpstr>Read Data</vt:lpstr>
      <vt:lpstr>마침표를 제거</vt:lpstr>
      <vt:lpstr>(2) 텍스트를 시퀀스로 변환(Text to Sequence Conversion)</vt:lpstr>
      <vt:lpstr>Tokenizer() 사용하여 텍스트를 벡터화</vt:lpstr>
      <vt:lpstr>주어긴 길이로 문장 시퀀스를 만드는 함수를 정의</vt:lpstr>
      <vt:lpstr>모델 설계하자</vt:lpstr>
      <vt:lpstr>훈련과정 손실 함수 및 과적합 여부 </vt:lpstr>
      <vt:lpstr>Lecture 17  한글-영어 번역을 위한 신경망기계번역 모델 (실습) </vt:lpstr>
      <vt:lpstr>신경망 기계번역(Neural Machine Translation)</vt:lpstr>
      <vt:lpstr>kor-eng.txt 데이터셋 불러오기</vt:lpstr>
      <vt:lpstr>텍스트 전처리 (구둣점 제거, 소문자, 불용어 처리)</vt:lpstr>
      <vt:lpstr>토큰화와 정수인코딩 그리고 패딩을 하자. </vt:lpstr>
      <vt:lpstr>정수인코딩 BoW와 패딩 후 훈련/테스트 데이터 나누기 </vt:lpstr>
      <vt:lpstr>인코더-디코더 모델 </vt:lpstr>
      <vt:lpstr>훈련과정의 모델 최적화 과정 </vt:lpstr>
      <vt:lpstr>Lecture 18  RNN 모델 기반의 어텐션 메커니즘 소개</vt:lpstr>
      <vt:lpstr>Why do we need Attention?</vt:lpstr>
      <vt:lpstr>어텐션(Attention) </vt:lpstr>
      <vt:lpstr>어텐션 모델은 무엇인가?</vt:lpstr>
      <vt:lpstr>인코더-디코더 모델의 한계</vt:lpstr>
      <vt:lpstr>어텐션 메커니즘 </vt:lpstr>
      <vt:lpstr>인코더-디코더 모델과 인코더-디코더 어텐션 모델 비교 </vt:lpstr>
      <vt:lpstr>Transformer: Attention is All You Need</vt:lpstr>
      <vt:lpstr>트랜스포머 모델 </vt:lpstr>
      <vt:lpstr>Lecture 18  NLP 프로젝트 및 질의 응답 </vt:lpstr>
      <vt:lpstr>PowerPoint 프레젠테이션</vt:lpstr>
      <vt:lpstr>실습 해보기 : CNN 모델 파라미터 최적화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 러닝 자연어 처리 스터디 RNN에서 트랜스포머까지</dc:title>
  <dc:creator>USER</dc:creator>
  <cp:lastModifiedBy>admin</cp:lastModifiedBy>
  <cp:revision>495</cp:revision>
  <dcterms:created xsi:type="dcterms:W3CDTF">2019-11-13T07:01:23Z</dcterms:created>
  <dcterms:modified xsi:type="dcterms:W3CDTF">2025-02-26T14:59:20Z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C:\Users\USER\Desktop\RNN부터 트랜스포머까지.pptx</vt:lpwstr>
  </property>
</Properties>
</file>